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wav"/>
  <Override PartName="/ppt/comments/comment1.xml" ContentType="application/vnd.openxmlformats-officedocument.presentationml.comments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16" r:id="rId2"/>
    <p:sldId id="323" r:id="rId3"/>
    <p:sldId id="258" r:id="rId4"/>
    <p:sldId id="305" r:id="rId5"/>
    <p:sldId id="306" r:id="rId6"/>
    <p:sldId id="308" r:id="rId7"/>
    <p:sldId id="309" r:id="rId8"/>
    <p:sldId id="310" r:id="rId9"/>
    <p:sldId id="311" r:id="rId10"/>
    <p:sldId id="312" r:id="rId11"/>
    <p:sldId id="307" r:id="rId12"/>
    <p:sldId id="313" r:id="rId13"/>
    <p:sldId id="314" r:id="rId14"/>
    <p:sldId id="299" r:id="rId15"/>
    <p:sldId id="315" r:id="rId16"/>
    <p:sldId id="301" r:id="rId17"/>
    <p:sldId id="317" r:id="rId18"/>
    <p:sldId id="320" r:id="rId19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настя" initials="н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0602B"/>
    <a:srgbClr val="223E27"/>
    <a:srgbClr val="FF00FF"/>
    <a:srgbClr val="005C2A"/>
    <a:srgbClr val="F4C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737" autoAdjust="0"/>
  </p:normalViewPr>
  <p:slideViewPr>
    <p:cSldViewPr>
      <p:cViewPr varScale="1">
        <p:scale>
          <a:sx n="101" d="100"/>
          <a:sy n="101" d="100"/>
        </p:scale>
        <p:origin x="126" y="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86" y="-7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10-12T19:31:36.744" idx="1">
    <p:pos x="2290" y="346"/>
    <p:text/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Relationship Id="rId4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B1FFE-A44E-444A-990C-72C47D345996}" type="datetimeFigureOut">
              <a:rPr lang="ru-RU" smtClean="0"/>
              <a:pPr/>
              <a:t>27.09.2015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AB321-11F8-47F2-9F0C-00DB2B105D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324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A663E-5326-4523-ACD6-9C822D748E53}" type="datetime1">
              <a:rPr lang="ru-RU" smtClean="0"/>
              <a:t>27.09.2015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Латышева Л.Г.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6499-A4C0-419A-B14D-E8878F47D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2D0A-DFCC-4ABB-BF3C-ECC100C16CD3}" type="datetime1">
              <a:rPr lang="ru-RU" smtClean="0"/>
              <a:t>27.09.2015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Латышева Л.Г.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6499-A4C0-419A-B14D-E8878F47D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1375-0710-4CC3-A5AF-FDF57656AC9E}" type="datetime1">
              <a:rPr lang="ru-RU" smtClean="0"/>
              <a:t>27.09.2015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Латышева Л.Г.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6499-A4C0-419A-B14D-E8878F47D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AA46-5B72-4362-AD6A-A04FD3F2DA15}" type="datetime1">
              <a:rPr lang="ru-RU" smtClean="0"/>
              <a:t>27.09.2015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Латышева Л.Г.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6499-A4C0-419A-B14D-E8878F47D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9490C-0365-41D5-93D3-A475B2D5472C}" type="datetime1">
              <a:rPr lang="ru-RU" smtClean="0"/>
              <a:t>27.09.2015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Латышева Л.Г.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6499-A4C0-419A-B14D-E8878F47D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D0D9-03B9-4F85-86DA-2F2DE4907DA5}" type="datetime1">
              <a:rPr lang="ru-RU" smtClean="0"/>
              <a:t>27.09.2015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Латышева Л.Г.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6499-A4C0-419A-B14D-E8878F47D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99DB-6EDD-446D-BC59-8E93539BFBBB}" type="datetime1">
              <a:rPr lang="ru-RU" smtClean="0"/>
              <a:t>27.09.2015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Латышева Л.Г.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6499-A4C0-419A-B14D-E8878F47D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8E14-66A8-4378-9B24-AF5119E3E950}" type="datetime1">
              <a:rPr lang="ru-RU" smtClean="0"/>
              <a:t>27.09.2015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Латышева Л.Г.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6499-A4C0-419A-B14D-E8878F47D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1A7E-D4AF-49DD-99EE-2BD4877D935B}" type="datetime1">
              <a:rPr lang="ru-RU" smtClean="0"/>
              <a:t>27.09.2015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Латышева Л.Г.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6499-A4C0-419A-B14D-E8878F47D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6448-E08F-4C3D-93C9-D15EF5744E28}" type="datetime1">
              <a:rPr lang="ru-RU" smtClean="0"/>
              <a:t>27.09.2015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Латышева Л.Г.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6499-A4C0-419A-B14D-E8878F47D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B7497-5893-41C7-8890-35B45EB3D326}" type="datetime1">
              <a:rPr lang="ru-RU" smtClean="0"/>
              <a:t>27.09.2015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Латышева Л.Г.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6499-A4C0-419A-B14D-E8878F47D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7999">
              <a:schemeClr val="tx2">
                <a:lumMod val="20000"/>
                <a:lumOff val="80000"/>
              </a:schemeClr>
            </a:gs>
            <a:gs pos="36000">
              <a:srgbClr val="FFFF00"/>
            </a:gs>
            <a:gs pos="61000">
              <a:srgbClr val="CC99FF"/>
            </a:gs>
            <a:gs pos="82001">
              <a:srgbClr val="FF0000">
                <a:alpha val="50000"/>
              </a:srgbClr>
            </a:gs>
            <a:gs pos="100000">
              <a:srgbClr val="FFFF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791E6-2DB0-4550-A496-763D94E13503}" type="datetime1">
              <a:rPr lang="ru-RU" smtClean="0"/>
              <a:t>27.09.2015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Латышева Л.Г.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46499-A4C0-419A-B14D-E8878F47D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wmf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jpeg"/><Relationship Id="rId17" Type="http://schemas.openxmlformats.org/officeDocument/2006/relationships/slide" Target="slide2.xml"/><Relationship Id="rId2" Type="http://schemas.openxmlformats.org/officeDocument/2006/relationships/audio" Target="../media/media1.WAV"/><Relationship Id="rId16" Type="http://schemas.openxmlformats.org/officeDocument/2006/relationships/image" Target="../media/image13.gif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43.png"/><Relationship Id="rId4" Type="http://schemas.openxmlformats.org/officeDocument/2006/relationships/image" Target="../media/image1.png"/><Relationship Id="rId9" Type="http://schemas.openxmlformats.org/officeDocument/2006/relationships/image" Target="../media/image37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33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1.png"/><Relationship Id="rId9" Type="http://schemas.openxmlformats.org/officeDocument/2006/relationships/image" Target="../media/image22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2.png"/><Relationship Id="rId5" Type="http://schemas.openxmlformats.org/officeDocument/2006/relationships/image" Target="../media/image24.png"/><Relationship Id="rId10" Type="http://schemas.openxmlformats.org/officeDocument/2006/relationships/image" Target="../media/image37.png"/><Relationship Id="rId4" Type="http://schemas.openxmlformats.org/officeDocument/2006/relationships/image" Target="../media/image1.png"/><Relationship Id="rId9" Type="http://schemas.openxmlformats.org/officeDocument/2006/relationships/image" Target="../media/image43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openxmlformats.org/officeDocument/2006/relationships/image" Target="../media/image1.png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gif"/><Relationship Id="rId3" Type="http://schemas.openxmlformats.org/officeDocument/2006/relationships/image" Target="../media/image44.jpeg"/><Relationship Id="rId21" Type="http://schemas.openxmlformats.org/officeDocument/2006/relationships/image" Target="../media/image29.pn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" Type="http://schemas.openxmlformats.org/officeDocument/2006/relationships/audio" Target="../media/audio2.wav"/><Relationship Id="rId16" Type="http://schemas.openxmlformats.org/officeDocument/2006/relationships/image" Target="../media/image57.emf"/><Relationship Id="rId20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10" Type="http://schemas.openxmlformats.org/officeDocument/2006/relationships/image" Target="../media/image51.jpeg"/><Relationship Id="rId19" Type="http://schemas.openxmlformats.org/officeDocument/2006/relationships/image" Target="../media/image6.png"/><Relationship Id="rId4" Type="http://schemas.openxmlformats.org/officeDocument/2006/relationships/image" Target="../media/image45.png"/><Relationship Id="rId9" Type="http://schemas.openxmlformats.org/officeDocument/2006/relationships/image" Target="../media/image50.gif"/><Relationship Id="rId1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image" Target="../media/image66.jpeg"/><Relationship Id="rId18" Type="http://schemas.openxmlformats.org/officeDocument/2006/relationships/image" Target="../media/image71.wmf"/><Relationship Id="rId3" Type="http://schemas.openxmlformats.org/officeDocument/2006/relationships/image" Target="../media/image1.png"/><Relationship Id="rId21" Type="http://schemas.openxmlformats.org/officeDocument/2006/relationships/image" Target="../media/image29.png"/><Relationship Id="rId7" Type="http://schemas.openxmlformats.org/officeDocument/2006/relationships/image" Target="../media/image61.jpeg"/><Relationship Id="rId12" Type="http://schemas.openxmlformats.org/officeDocument/2006/relationships/image" Target="../media/image10.wmf"/><Relationship Id="rId17" Type="http://schemas.openxmlformats.org/officeDocument/2006/relationships/image" Target="../media/image70.wmf"/><Relationship Id="rId2" Type="http://schemas.openxmlformats.org/officeDocument/2006/relationships/audio" Target="../media/audio2.wav"/><Relationship Id="rId16" Type="http://schemas.openxmlformats.org/officeDocument/2006/relationships/image" Target="../media/image69.wmf"/><Relationship Id="rId20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wmf"/><Relationship Id="rId11" Type="http://schemas.openxmlformats.org/officeDocument/2006/relationships/image" Target="../media/image65.wmf"/><Relationship Id="rId5" Type="http://schemas.openxmlformats.org/officeDocument/2006/relationships/image" Target="../media/image60.jpeg"/><Relationship Id="rId15" Type="http://schemas.openxmlformats.org/officeDocument/2006/relationships/image" Target="../media/image68.wmf"/><Relationship Id="rId10" Type="http://schemas.openxmlformats.org/officeDocument/2006/relationships/image" Target="../media/image64.jpeg"/><Relationship Id="rId19" Type="http://schemas.openxmlformats.org/officeDocument/2006/relationships/image" Target="../media/image72.wmf"/><Relationship Id="rId4" Type="http://schemas.openxmlformats.org/officeDocument/2006/relationships/image" Target="../media/image2.png"/><Relationship Id="rId9" Type="http://schemas.openxmlformats.org/officeDocument/2006/relationships/image" Target="../media/image63.png"/><Relationship Id="rId14" Type="http://schemas.openxmlformats.org/officeDocument/2006/relationships/image" Target="../media/image67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wmf"/><Relationship Id="rId18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image" Target="../media/image75.jpeg"/><Relationship Id="rId12" Type="http://schemas.openxmlformats.org/officeDocument/2006/relationships/image" Target="../media/image80.wmf"/><Relationship Id="rId17" Type="http://schemas.openxmlformats.org/officeDocument/2006/relationships/image" Target="../media/image84.wmf"/><Relationship Id="rId2" Type="http://schemas.openxmlformats.org/officeDocument/2006/relationships/audio" Target="../media/audio2.wav"/><Relationship Id="rId16" Type="http://schemas.openxmlformats.org/officeDocument/2006/relationships/image" Target="../media/image83.wmf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79.wmf"/><Relationship Id="rId5" Type="http://schemas.openxmlformats.org/officeDocument/2006/relationships/image" Target="../media/image73.jpeg"/><Relationship Id="rId15" Type="http://schemas.openxmlformats.org/officeDocument/2006/relationships/image" Target="../media/image72.wmf"/><Relationship Id="rId10" Type="http://schemas.openxmlformats.org/officeDocument/2006/relationships/image" Target="../media/image78.wmf"/><Relationship Id="rId19" Type="http://schemas.openxmlformats.org/officeDocument/2006/relationships/slide" Target="slide2.xml"/><Relationship Id="rId4" Type="http://schemas.openxmlformats.org/officeDocument/2006/relationships/image" Target="../media/image9.jpeg"/><Relationship Id="rId9" Type="http://schemas.openxmlformats.org/officeDocument/2006/relationships/image" Target="../media/image77.jpeg"/><Relationship Id="rId14" Type="http://schemas.openxmlformats.org/officeDocument/2006/relationships/image" Target="../media/image82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wmf"/><Relationship Id="rId18" Type="http://schemas.openxmlformats.org/officeDocument/2006/relationships/image" Target="../media/image8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0.wmf"/><Relationship Id="rId17" Type="http://schemas.openxmlformats.org/officeDocument/2006/relationships/slide" Target="slide1.xml"/><Relationship Id="rId2" Type="http://schemas.openxmlformats.org/officeDocument/2006/relationships/audio" Target="../media/media1.WAV"/><Relationship Id="rId16" Type="http://schemas.openxmlformats.org/officeDocument/2006/relationships/image" Target="../media/image86.png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9.jpeg"/><Relationship Id="rId5" Type="http://schemas.openxmlformats.org/officeDocument/2006/relationships/image" Target="../media/image2.png"/><Relationship Id="rId15" Type="http://schemas.openxmlformats.org/officeDocument/2006/relationships/image" Target="../media/image13.gif"/><Relationship Id="rId10" Type="http://schemas.openxmlformats.org/officeDocument/2006/relationships/image" Target="../media/image8.jpe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cache.zr.ru/wpfiles/uploads/2012/09/201209131017_art1_no_copyright.jpeg" TargetMode="External"/><Relationship Id="rId13" Type="http://schemas.openxmlformats.org/officeDocument/2006/relationships/hyperlink" Target="http://abali.ru/wp-content/uploads/2011/03/opasno_yadovitye_veshestva_Abali.ru_-600x502.png" TargetMode="External"/><Relationship Id="rId18" Type="http://schemas.openxmlformats.org/officeDocument/2006/relationships/hyperlink" Target="http://www.aptv43.ru/upload/iblock/dba/dbaf7d38475324914bb400cc8f977004.jpg" TargetMode="External"/><Relationship Id="rId3" Type="http://schemas.openxmlformats.org/officeDocument/2006/relationships/image" Target="../media/image88.png"/><Relationship Id="rId7" Type="http://schemas.openxmlformats.org/officeDocument/2006/relationships/hyperlink" Target="http://www.russianmagnets.com/files/products/IMG_7083.800x600w.jpg?b7d0178da0ce99c50198880fc8eb7dd9" TargetMode="External"/><Relationship Id="rId12" Type="http://schemas.openxmlformats.org/officeDocument/2006/relationships/hyperlink" Target="http://abali.ru/wp-content/uploads/2011/03/Pozharoopasno_legkovosplamenyayushiesya_veshestva_Abali.ru_-600x502.png" TargetMode="External"/><Relationship Id="rId17" Type="http://schemas.openxmlformats.org/officeDocument/2006/relationships/hyperlink" Target="http://firesecurity101.org.ua/object/safety_signs/Evak_znak/08.jpg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://us.www.botinok.co.il/sites/default/files/images/4650ef3ab15b0d19df2edd2f966c04f6_znaki-vihoda_6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kyclipart.ru/clipart/drawing/31162-nabor-otrisovok-kloun-i-klounessa.html" TargetMode="External"/><Relationship Id="rId11" Type="http://schemas.openxmlformats.org/officeDocument/2006/relationships/hyperlink" Target="http://abali.ru/wp-content/uploads/2011/03/znak_vzryvoopasno_Abali.ru_-600x502.png" TargetMode="External"/><Relationship Id="rId5" Type="http://schemas.openxmlformats.org/officeDocument/2006/relationships/image" Target="../media/image87.png"/><Relationship Id="rId15" Type="http://schemas.openxmlformats.org/officeDocument/2006/relationships/hyperlink" Target="http://www.aptv43.ru/upload/iblock/4df/4dffad376e8134a60a76ebe7c0d05eda.png" TargetMode="External"/><Relationship Id="rId10" Type="http://schemas.openxmlformats.org/officeDocument/2006/relationships/hyperlink" Target="http://go32.ru/uploads/posts/2013-04/1366260350_pozharnye.preview.jpg" TargetMode="External"/><Relationship Id="rId19" Type="http://schemas.openxmlformats.org/officeDocument/2006/relationships/hyperlink" Target="http://m3i.ru/2/_4d9a44a363f87.jpg" TargetMode="External"/><Relationship Id="rId4" Type="http://schemas.openxmlformats.org/officeDocument/2006/relationships/slide" Target="slide1.xml"/><Relationship Id="rId9" Type="http://schemas.openxmlformats.org/officeDocument/2006/relationships/hyperlink" Target="http://wodowskol.ucoz.ru/foto_galkina/kloun-veselyj-vmusice.net-.mp3" TargetMode="External"/><Relationship Id="rId14" Type="http://schemas.openxmlformats.org/officeDocument/2006/relationships/hyperlink" Target="http://www.systemed.fr/forum-bricolage/download/file.php?avatar=27056_1294592667.jp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5.xml"/><Relationship Id="rId18" Type="http://schemas.openxmlformats.org/officeDocument/2006/relationships/oleObject" Target="../embeddings/oleObject3.bin"/><Relationship Id="rId26" Type="http://schemas.openxmlformats.org/officeDocument/2006/relationships/comments" Target="../comments/comment1.xml"/><Relationship Id="rId3" Type="http://schemas.openxmlformats.org/officeDocument/2006/relationships/audio" Target="../media/audio1.wav"/><Relationship Id="rId21" Type="http://schemas.openxmlformats.org/officeDocument/2006/relationships/slide" Target="slide16.xml"/><Relationship Id="rId7" Type="http://schemas.openxmlformats.org/officeDocument/2006/relationships/image" Target="../media/image19.png"/><Relationship Id="rId12" Type="http://schemas.openxmlformats.org/officeDocument/2006/relationships/image" Target="../media/image15.emf"/><Relationship Id="rId17" Type="http://schemas.openxmlformats.org/officeDocument/2006/relationships/slide" Target="slide14.xml"/><Relationship Id="rId25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emf"/><Relationship Id="rId20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6" Type="http://schemas.openxmlformats.org/officeDocument/2006/relationships/slide" Target="slide17.xml"/><Relationship Id="rId11" Type="http://schemas.openxmlformats.org/officeDocument/2006/relationships/package" Target="../embeddings/______Microsoft_PowerPoint1.sldx"/><Relationship Id="rId24" Type="http://schemas.openxmlformats.org/officeDocument/2006/relationships/image" Target="../media/image18.emf"/><Relationship Id="rId5" Type="http://schemas.openxmlformats.org/officeDocument/2006/relationships/slide" Target="slide3.xml"/><Relationship Id="rId15" Type="http://schemas.openxmlformats.org/officeDocument/2006/relationships/package" Target="../embeddings/______Microsoft_PowerPoint2.sldx"/><Relationship Id="rId23" Type="http://schemas.openxmlformats.org/officeDocument/2006/relationships/package" Target="../embeddings/______Microsoft_PowerPoint4.sldx"/><Relationship Id="rId10" Type="http://schemas.openxmlformats.org/officeDocument/2006/relationships/oleObject" Target="../embeddings/oleObject1.bin"/><Relationship Id="rId19" Type="http://schemas.openxmlformats.org/officeDocument/2006/relationships/package" Target="../embeddings/______Microsoft_PowerPoint3.sldx"/><Relationship Id="rId4" Type="http://schemas.openxmlformats.org/officeDocument/2006/relationships/image" Target="../media/image1.png"/><Relationship Id="rId9" Type="http://schemas.openxmlformats.org/officeDocument/2006/relationships/slide" Target="slide18.xml"/><Relationship Id="rId14" Type="http://schemas.openxmlformats.org/officeDocument/2006/relationships/oleObject" Target="../embeddings/oleObject2.bin"/><Relationship Id="rId22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3.jpeg"/><Relationship Id="rId12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6.png"/><Relationship Id="rId5" Type="http://schemas.openxmlformats.org/officeDocument/2006/relationships/image" Target="../media/image21.jpeg"/><Relationship Id="rId15" Type="http://schemas.openxmlformats.org/officeDocument/2006/relationships/image" Target="../media/image29.png"/><Relationship Id="rId10" Type="http://schemas.openxmlformats.org/officeDocument/2006/relationships/image" Target="../media/image26.jpeg"/><Relationship Id="rId4" Type="http://schemas.openxmlformats.org/officeDocument/2006/relationships/audio" Target="../media/audio4.wav"/><Relationship Id="rId9" Type="http://schemas.openxmlformats.org/officeDocument/2006/relationships/image" Target="../media/image25.jpe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12" Type="http://schemas.openxmlformats.org/officeDocument/2006/relationships/slide" Target="slide2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28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1.png"/><Relationship Id="rId9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2.xml"/><Relationship Id="rId3" Type="http://schemas.openxmlformats.org/officeDocument/2006/relationships/audio" Target="../media/audio5.wav"/><Relationship Id="rId7" Type="http://schemas.openxmlformats.org/officeDocument/2006/relationships/image" Target="../media/image35.png"/><Relationship Id="rId12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33.png"/><Relationship Id="rId4" Type="http://schemas.openxmlformats.org/officeDocument/2006/relationships/image" Target="../media/image1.png"/><Relationship Id="rId9" Type="http://schemas.openxmlformats.org/officeDocument/2006/relationships/image" Target="../media/image26.jpe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12" Type="http://schemas.openxmlformats.org/officeDocument/2006/relationships/image" Target="../media/image2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9.jpeg"/><Relationship Id="rId5" Type="http://schemas.openxmlformats.org/officeDocument/2006/relationships/image" Target="../media/image2.png"/><Relationship Id="rId10" Type="http://schemas.openxmlformats.org/officeDocument/2006/relationships/image" Target="../media/image25.jpeg"/><Relationship Id="rId4" Type="http://schemas.openxmlformats.org/officeDocument/2006/relationships/image" Target="../media/image1.png"/><Relationship Id="rId9" Type="http://schemas.openxmlformats.org/officeDocument/2006/relationships/image" Target="../media/image38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38.png"/><Relationship Id="rId5" Type="http://schemas.openxmlformats.org/officeDocument/2006/relationships/image" Target="../media/image6.png"/><Relationship Id="rId10" Type="http://schemas.openxmlformats.org/officeDocument/2006/relationships/image" Target="../media/image23.jpeg"/><Relationship Id="rId4" Type="http://schemas.openxmlformats.org/officeDocument/2006/relationships/image" Target="../media/image1.png"/><Relationship Id="rId9" Type="http://schemas.openxmlformats.org/officeDocument/2006/relationships/image" Target="../media/image40.jpe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12" Type="http://schemas.openxmlformats.org/officeDocument/2006/relationships/image" Target="../media/image6.png"/><Relationship Id="rId2" Type="http://schemas.openxmlformats.org/officeDocument/2006/relationships/audio" Target="../media/audio7.wav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1.jpeg"/><Relationship Id="rId5" Type="http://schemas.openxmlformats.org/officeDocument/2006/relationships/image" Target="../media/image1.png"/><Relationship Id="rId15" Type="http://schemas.openxmlformats.org/officeDocument/2006/relationships/image" Target="../media/image29.png"/><Relationship Id="rId10" Type="http://schemas.openxmlformats.org/officeDocument/2006/relationships/image" Target="../media/image39.jpeg"/><Relationship Id="rId4" Type="http://schemas.openxmlformats.org/officeDocument/2006/relationships/audio" Target="../media/audio6.wav"/><Relationship Id="rId9" Type="http://schemas.openxmlformats.org/officeDocument/2006/relationships/image" Target="../media/image32.jpeg"/><Relationship Id="rId1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39.jpeg"/><Relationship Id="rId12" Type="http://schemas.openxmlformats.org/officeDocument/2006/relationships/image" Target="../media/image2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2.png"/><Relationship Id="rId5" Type="http://schemas.openxmlformats.org/officeDocument/2006/relationships/image" Target="../media/image41.png"/><Relationship Id="rId10" Type="http://schemas.openxmlformats.org/officeDocument/2006/relationships/image" Target="../media/image42.jpeg"/><Relationship Id="rId4" Type="http://schemas.openxmlformats.org/officeDocument/2006/relationships/image" Target="../media/image1.png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 rot="245509">
            <a:off x="2051050" y="4284663"/>
            <a:ext cx="4897438" cy="2089150"/>
            <a:chOff x="1383" y="2798"/>
            <a:chExt cx="2948" cy="1315"/>
          </a:xfrm>
        </p:grpSpPr>
        <p:sp>
          <p:nvSpPr>
            <p:cNvPr id="215066" name="Oval 26"/>
            <p:cNvSpPr>
              <a:spLocks noChangeArrowheads="1"/>
            </p:cNvSpPr>
            <p:nvPr/>
          </p:nvSpPr>
          <p:spPr bwMode="auto">
            <a:xfrm rot="-198624">
              <a:off x="1383" y="2798"/>
              <a:ext cx="2948" cy="1315"/>
            </a:xfrm>
            <a:prstGeom prst="ellipse">
              <a:avLst/>
            </a:prstGeom>
            <a:solidFill>
              <a:srgbClr val="CC0000">
                <a:alpha val="36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067" name="Oval 27"/>
            <p:cNvSpPr>
              <a:spLocks noChangeArrowheads="1"/>
            </p:cNvSpPr>
            <p:nvPr/>
          </p:nvSpPr>
          <p:spPr bwMode="auto">
            <a:xfrm rot="-252708">
              <a:off x="1654" y="2976"/>
              <a:ext cx="2358" cy="952"/>
            </a:xfrm>
            <a:prstGeom prst="ellipse">
              <a:avLst/>
            </a:prstGeom>
            <a:solidFill>
              <a:srgbClr val="33CCFF">
                <a:alpha val="36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068" name="Oval 28"/>
            <p:cNvSpPr>
              <a:spLocks noChangeArrowheads="1"/>
            </p:cNvSpPr>
            <p:nvPr/>
          </p:nvSpPr>
          <p:spPr bwMode="auto">
            <a:xfrm rot="-324693">
              <a:off x="1882" y="3158"/>
              <a:ext cx="1951" cy="544"/>
            </a:xfrm>
            <a:prstGeom prst="ellipse">
              <a:avLst/>
            </a:prstGeom>
            <a:solidFill>
              <a:srgbClr val="FFFF00">
                <a:alpha val="36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215046" name="Picture 6" descr="клоун2"/>
          <p:cNvPicPr>
            <a:picLocks noChangeAspect="1" noChangeArrowheads="1"/>
          </p:cNvPicPr>
          <p:nvPr/>
        </p:nvPicPr>
        <p:blipFill>
          <a:blip r:embed="rId5" cstate="print"/>
          <a:srcRect l="10594" r="13737"/>
          <a:stretch>
            <a:fillRect/>
          </a:stretch>
        </p:blipFill>
        <p:spPr bwMode="auto">
          <a:xfrm>
            <a:off x="2411760" y="1628800"/>
            <a:ext cx="2659063" cy="4392613"/>
          </a:xfrm>
          <a:prstGeom prst="rect">
            <a:avLst/>
          </a:prstGeom>
          <a:noFill/>
        </p:spPr>
      </p:pic>
      <p:pic>
        <p:nvPicPr>
          <p:cNvPr id="215047" name="Picture 7" descr="клоунесса111"/>
          <p:cNvPicPr>
            <a:picLocks noChangeAspect="1" noChangeArrowheads="1"/>
          </p:cNvPicPr>
          <p:nvPr/>
        </p:nvPicPr>
        <p:blipFill>
          <a:blip r:embed="rId6" cstate="print"/>
          <a:srcRect l="10298" r="14621"/>
          <a:stretch>
            <a:fillRect/>
          </a:stretch>
        </p:blipFill>
        <p:spPr bwMode="auto">
          <a:xfrm rot="727445" flipH="1">
            <a:off x="4609459" y="1829712"/>
            <a:ext cx="2341562" cy="4033838"/>
          </a:xfrm>
          <a:prstGeom prst="rect">
            <a:avLst/>
          </a:prstGeom>
          <a:noFill/>
        </p:spPr>
      </p:pic>
      <p:pic>
        <p:nvPicPr>
          <p:cNvPr id="215052" name="Picture 12"/>
          <p:cNvPicPr>
            <a:picLocks noChangeAspect="1" noChangeArrowheads="1"/>
          </p:cNvPicPr>
          <p:nvPr/>
        </p:nvPicPr>
        <p:blipFill>
          <a:blip r:embed="rId7" cstate="print"/>
          <a:srcRect l="1773" r="1927"/>
          <a:stretch>
            <a:fillRect/>
          </a:stretch>
        </p:blipFill>
        <p:spPr bwMode="auto">
          <a:xfrm>
            <a:off x="467544" y="404664"/>
            <a:ext cx="8064500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48" name="Picture 8"/>
          <p:cNvPicPr>
            <a:picLocks noChangeAspect="1" noChangeArrowheads="1"/>
          </p:cNvPicPr>
          <p:nvPr/>
        </p:nvPicPr>
        <p:blipFill>
          <a:blip r:embed="rId8" cstate="print"/>
          <a:srcRect l="19154"/>
          <a:stretch>
            <a:fillRect/>
          </a:stretch>
        </p:blipFill>
        <p:spPr bwMode="auto">
          <a:xfrm rot="385458" flipH="1">
            <a:off x="5805201" y="3691206"/>
            <a:ext cx="227330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4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674652">
            <a:off x="931767" y="3029846"/>
            <a:ext cx="279082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4" name="Picture 2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88350" y="4581525"/>
            <a:ext cx="304800" cy="304800"/>
          </a:xfrm>
          <a:prstGeom prst="rect">
            <a:avLst/>
          </a:prstGeom>
          <a:noFill/>
        </p:spPr>
      </p:pic>
      <p:pic>
        <p:nvPicPr>
          <p:cNvPr id="24" name="Picture 2" descr="F:\4650ef3ab15b0d19df2edd2f966c04f6_znaki-vihoda_6.jp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4139952" y="1700808"/>
            <a:ext cx="1152128" cy="1142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6" descr="&amp;Pcy;&amp;rcy;&amp;ocy;&amp;dcy;&amp;acy;&amp;mcy; &amp;fcy;&amp;iecy;&amp;jcy;&amp;kcy; &amp;scy; &amp;rcy;&amp;ucy;&amp;bcy;&amp;lcy;&amp;yacy;&amp;mcy;&amp;icy;,&amp;scy;&amp;gcy;&amp;ucy;&amp;shchcy;&amp;iecy;&amp;ncy;&amp;kcy;&amp;ocy;&amp;jcy;,&amp;yacy;&amp;dcy;&amp;acy;&amp;mcy;&amp;icy; &amp;icy; &amp;tcy;.&amp;dcy;. - Telonko.ru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528" y="4581128"/>
            <a:ext cx="1080119" cy="1397543"/>
          </a:xfrm>
          <a:prstGeom prst="rect">
            <a:avLst/>
          </a:prstGeom>
          <a:noFill/>
        </p:spPr>
      </p:pic>
      <p:pic>
        <p:nvPicPr>
          <p:cNvPr id="26" name="Picture 29" descr="J034413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27984" y="4797151"/>
            <a:ext cx="2016224" cy="114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J034353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64288" y="1772816"/>
            <a:ext cx="1163876" cy="225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 descr="F:\znak_zapreshaetsya_polzovatsya_otkrytym_ognem_Abali.ru_-600x600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323528" y="1700808"/>
            <a:ext cx="1765176" cy="1765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9" descr="MMj02363570000[1]"/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5576" y="1844824"/>
            <a:ext cx="601216" cy="81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8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 t="8272" b="8456"/>
          <a:stretch>
            <a:fillRect/>
          </a:stretch>
        </p:blipFill>
        <p:spPr bwMode="auto">
          <a:xfrm>
            <a:off x="7596188" y="5661025"/>
            <a:ext cx="1265237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Прямоугольник 19"/>
          <p:cNvSpPr/>
          <p:nvPr/>
        </p:nvSpPr>
        <p:spPr>
          <a:xfrm>
            <a:off x="2897560" y="335796"/>
            <a:ext cx="3851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МБДОУ Д/С «Колокольчик"</a:t>
            </a:r>
            <a:b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</a:b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51520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Book Antiqua" pitchFamily="18" charset="0"/>
              </a:rPr>
              <a:t>Подготовила: </a:t>
            </a:r>
          </a:p>
          <a:p>
            <a:pPr algn="ctr"/>
            <a:r>
              <a:rPr lang="ru-RU" b="1" dirty="0" smtClean="0">
                <a:latin typeface="Book Antiqua" pitchFamily="18" charset="0"/>
              </a:rPr>
              <a:t>воспитатель </a:t>
            </a:r>
            <a:r>
              <a:rPr lang="ru-RU" b="1" dirty="0" err="1" smtClean="0">
                <a:latin typeface="Book Antiqua" pitchFamily="18" charset="0"/>
              </a:rPr>
              <a:t>Старчикова</a:t>
            </a:r>
            <a:r>
              <a:rPr lang="ru-RU" b="1" dirty="0" smtClean="0">
                <a:latin typeface="Book Antiqua" pitchFamily="18" charset="0"/>
              </a:rPr>
              <a:t> Т.Н.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0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6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02725" cy="681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Заголовок 9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Огнетушитель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pic>
        <p:nvPicPr>
          <p:cNvPr id="17" name="Picture 2" descr="F:\znak_zapreshaetsya_polzovatsya_otkrytym_ognem_Abali.ru_-600x600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30560" y="838324"/>
            <a:ext cx="1765176" cy="1765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 descr="F:\p0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660232" y="620688"/>
            <a:ext cx="1728192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" descr="F:\Pozharoopasno_legkovosplamenyayushiesya_veshestva_Abali.ru_-600x502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547664" y="2492896"/>
            <a:ext cx="1871820" cy="1565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 descr="F:\znak_vzryvoopasno_Abali.ru_-600x502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724128" y="2420888"/>
            <a:ext cx="2015835" cy="1686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" descr="F:\005.GIF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187624" y="4365104"/>
            <a:ext cx="1656184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" descr="F:\znak-mesto-razmeshcheniya-neskolkikh-sredstv-protivopozharnoi-zashchity-big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868144" y="4293096"/>
            <a:ext cx="1871588" cy="1871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Подзаголовок 7"/>
          <p:cNvSpPr txBox="1">
            <a:spLocks/>
          </p:cNvSpPr>
          <p:nvPr/>
        </p:nvSpPr>
        <p:spPr>
          <a:xfrm>
            <a:off x="3059832" y="4581128"/>
            <a:ext cx="3150096" cy="1900808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Ой, пожар! Беда! Спешите!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Где же наш огнетушитель?!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Знак я видел на стене,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Этот знак подскажет мне!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Действуем решительно,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Берём огнетушитель.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И огонь мы непременно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Вмиг потушим белой пеной</a:t>
            </a:r>
            <a:endParaRPr kumimoji="0" lang="ru-RU" sz="1400" b="1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11" cstate="print"/>
          <a:srcRect l="19154"/>
          <a:stretch>
            <a:fillRect/>
          </a:stretch>
        </p:blipFill>
        <p:spPr bwMode="auto">
          <a:xfrm rot="385458" flipH="1">
            <a:off x="2747494" y="768707"/>
            <a:ext cx="2847076" cy="358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/>
          <a:srcRect l="10872" r="7886" b="13689"/>
          <a:stretch>
            <a:fillRect/>
          </a:stretch>
        </p:blipFill>
        <p:spPr bwMode="auto">
          <a:xfrm>
            <a:off x="8027988" y="5876925"/>
            <a:ext cx="863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3850" y="5883275"/>
            <a:ext cx="1152525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02725" cy="681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7" descr="клоунесса111"/>
          <p:cNvPicPr>
            <a:picLocks noChangeAspect="1" noChangeArrowheads="1"/>
          </p:cNvPicPr>
          <p:nvPr/>
        </p:nvPicPr>
        <p:blipFill>
          <a:blip r:embed="rId5" cstate="print"/>
          <a:srcRect l="10298" r="14621"/>
          <a:stretch>
            <a:fillRect/>
          </a:stretch>
        </p:blipFill>
        <p:spPr bwMode="auto">
          <a:xfrm rot="727445" flipH="1">
            <a:off x="4410145" y="2338285"/>
            <a:ext cx="2499130" cy="4305283"/>
          </a:xfrm>
          <a:prstGeom prst="rect">
            <a:avLst/>
          </a:prstGeom>
          <a:noFill/>
        </p:spPr>
      </p:pic>
      <p:sp>
        <p:nvSpPr>
          <p:cNvPr id="12" name="Заголовок 9"/>
          <p:cNvSpPr txBox="1">
            <a:spLocks/>
          </p:cNvSpPr>
          <p:nvPr/>
        </p:nvSpPr>
        <p:spPr>
          <a:xfrm>
            <a:off x="0" y="260648"/>
            <a:ext cx="8229600" cy="1143000"/>
          </a:xfrm>
          <a:prstGeom prst="rect">
            <a:avLst/>
          </a:prstGeom>
        </p:spPr>
        <p:txBody>
          <a:bodyPr rtlCol="0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Запрещается загромождать эвакуационный выход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pic>
        <p:nvPicPr>
          <p:cNvPr id="13" name="Picture 2" descr="F:\znak-mesto-razmeshcheniya-neskolkikh-sredstv-protivopozharnoi-zashchity-big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380312" y="908720"/>
            <a:ext cx="1441648" cy="1441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F:\znak_pozharniy_gidrant_Abali.ru_-600x600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164288" y="2708920"/>
            <a:ext cx="1728192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F:\dbaf7d38475324914bb400cc8f977004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588224" y="4653136"/>
            <a:ext cx="2232248" cy="1172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" descr="F:\opasno_yadovitye_veshestva_Abali.ru_-600x502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39552" y="3861048"/>
            <a:ext cx="1549655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" descr="F:\4650ef3ab15b0d19df2edd2f966c04f6_znaki-vihoda_6.jp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3131840" y="1700808"/>
            <a:ext cx="1527497" cy="151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" descr="F:\p12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683568" y="1700808"/>
            <a:ext cx="2022028" cy="2022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одзаголовок 7"/>
          <p:cNvSpPr txBox="1">
            <a:spLocks/>
          </p:cNvSpPr>
          <p:nvPr/>
        </p:nvSpPr>
        <p:spPr>
          <a:xfrm>
            <a:off x="2123728" y="3645024"/>
            <a:ext cx="2808312" cy="2520280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Здесь сложили всё подряд,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Не проход, а целый склад!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Перекрыли коридор,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Дверь для выхода во двор!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Ну, а вдруг пожар случится,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К выходу народ помчится?!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Вдруг – коробки на пути,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Невозможно обойти!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А огонь не будет ждать!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Ясно? Не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заг-ро-мож-дать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!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/>
          <a:srcRect l="10872" r="7886" b="13689"/>
          <a:stretch>
            <a:fillRect/>
          </a:stretch>
        </p:blipFill>
        <p:spPr bwMode="auto">
          <a:xfrm>
            <a:off x="8027988" y="5876925"/>
            <a:ext cx="863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3528" y="5877272"/>
            <a:ext cx="1152525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02725" cy="681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9"/>
          <p:cNvSpPr txBox="1">
            <a:spLocks/>
          </p:cNvSpPr>
          <p:nvPr/>
        </p:nvSpPr>
        <p:spPr>
          <a:xfrm>
            <a:off x="323528" y="18864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Пожарный кран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pic>
        <p:nvPicPr>
          <p:cNvPr id="4" name="Picture 2" descr="F:\p04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23528" y="620688"/>
            <a:ext cx="1728192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F:\p1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932040" y="1988840"/>
            <a:ext cx="1728192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F:\Pozharoopasno_legkovosplamenyayushiesya_veshestva_Abali.ru_-600x502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95536" y="2954971"/>
            <a:ext cx="1944216" cy="1626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F:\02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588224" y="4004444"/>
            <a:ext cx="1512168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F:\znak-mesto-razmeshcheniya-neskolkikh-sredstv-protivopozharnoi-zashchity-big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499992" y="4941168"/>
            <a:ext cx="1584176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F:\005.GIF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869360" y="1052736"/>
            <a:ext cx="180020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одзаголовок 7"/>
          <p:cNvSpPr txBox="1">
            <a:spLocks/>
          </p:cNvSpPr>
          <p:nvPr/>
        </p:nvSpPr>
        <p:spPr>
          <a:xfrm>
            <a:off x="395536" y="5157192"/>
            <a:ext cx="6336704" cy="1008112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Эй, пожарная охрана!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Как тушить пожар без крана?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Если знак на стенке есть,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Значит кран пожарный здесь!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6" descr="клоун2"/>
          <p:cNvPicPr>
            <a:picLocks noChangeAspect="1" noChangeArrowheads="1"/>
          </p:cNvPicPr>
          <p:nvPr/>
        </p:nvPicPr>
        <p:blipFill>
          <a:blip r:embed="rId11" cstate="print"/>
          <a:srcRect l="10594" r="13737"/>
          <a:stretch>
            <a:fillRect/>
          </a:stretch>
        </p:blipFill>
        <p:spPr bwMode="auto">
          <a:xfrm rot="21246325">
            <a:off x="1979712" y="548680"/>
            <a:ext cx="2880320" cy="4758116"/>
          </a:xfrm>
          <a:prstGeom prst="rect">
            <a:avLst/>
          </a:prstGeom>
          <a:noFill/>
        </p:spPr>
      </p:pic>
      <p:pic>
        <p:nvPicPr>
          <p:cNvPr id="12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/>
          <a:srcRect l="10872" r="7886" b="13689"/>
          <a:stretch>
            <a:fillRect/>
          </a:stretch>
        </p:blipFill>
        <p:spPr bwMode="auto">
          <a:xfrm>
            <a:off x="8027988" y="5876925"/>
            <a:ext cx="863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1520" y="6021288"/>
            <a:ext cx="1152525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02725" cy="681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9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Пожароопасно. Легковоспламеняющиеся вещества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pic>
        <p:nvPicPr>
          <p:cNvPr id="4" name="Picture 2" descr="F:\p0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23528" y="1600200"/>
            <a:ext cx="1684784" cy="168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F:\005.GIF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948264" y="1628800"/>
            <a:ext cx="180020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F:\opasno_yadovitye_veshestva_Abali.ru_-600x502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732240" y="3501008"/>
            <a:ext cx="2107001" cy="1762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F:\Pozharoopasno_legkovosplamenyayushiesya_veshestva_Abali.ru_-600x502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644008" y="4653136"/>
            <a:ext cx="2154734" cy="1802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F:\p12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51520" y="3933056"/>
            <a:ext cx="1656184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F:\znak_zapreshaetsya_polzovatsya_otkrytym_ognem_Abali.ru_-600x600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195736" y="2204864"/>
            <a:ext cx="1655564" cy="1655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одзаголовок 7"/>
          <p:cNvSpPr txBox="1">
            <a:spLocks/>
          </p:cNvSpPr>
          <p:nvPr/>
        </p:nvSpPr>
        <p:spPr>
          <a:xfrm>
            <a:off x="2051720" y="4077072"/>
            <a:ext cx="3024336" cy="2520280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Видишь знак? Огонь на нём.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Осторожнее с огнём!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Знак твердит: «Опасно, братцы!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Здесь такие вещества –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За секунду разгорятся,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Спичкой чиркните едва.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Например, сухое сено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Разгорается мгновенно,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Лаки, краски, керосин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Или масло для машин»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674652">
            <a:off x="3384904" y="1522716"/>
            <a:ext cx="3460826" cy="345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3850" y="5883275"/>
            <a:ext cx="1152525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Светлана\Documents\Мои результаты сканирования\сканирование0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5301208"/>
            <a:ext cx="135731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4653136"/>
            <a:ext cx="1267500" cy="980380"/>
          </a:xfrm>
          <a:prstGeom prst="rect">
            <a:avLst/>
          </a:prstGeom>
          <a:noFill/>
        </p:spPr>
      </p:pic>
      <p:pic>
        <p:nvPicPr>
          <p:cNvPr id="8" name="Рисунок 7" descr="5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5589240"/>
            <a:ext cx="128096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Shovel_4926f3aabfec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2060848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утю.jpe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1700808"/>
            <a:ext cx="129614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topor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1268760"/>
            <a:ext cx="10477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andle-animation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0352" y="260648"/>
            <a:ext cx="1096516" cy="14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plita5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8024" y="4869160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2163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5157192"/>
            <a:ext cx="135731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8-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84168" y="3429000"/>
            <a:ext cx="9271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5096-51_298x248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7544" y="3717032"/>
            <a:ext cx="1071562" cy="123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163-1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28184" y="1484784"/>
            <a:ext cx="85725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Чайник_эмалированный_на_газовой_плите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83968" y="3068960"/>
            <a:ext cx="128587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2" descr="MCj02329000000[1]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80312" y="3284984"/>
            <a:ext cx="1285875" cy="103028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21" name="Рисунок 20" descr="36248841_1.jp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483768" y="3789040"/>
            <a:ext cx="13335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E:\документЫЫ\документы\документы\Гиф-парк\природные\3.gif" hidden="1"/>
          <p:cNvPicPr>
            <a:picLocks noChangeAspect="1" noChangeArrowheads="1" noCrop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95536" y="3861048"/>
            <a:ext cx="1147763" cy="1258888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06534" y="0"/>
            <a:ext cx="6161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УБРАТЬ НЕ  ОГНЕОПАСНЫЕ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ПРЕДМЕТЫ</a:t>
            </a:r>
            <a:endParaRPr lang="ru-RU" sz="32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20674652">
            <a:off x="-123064" y="606919"/>
            <a:ext cx="3011232" cy="300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2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51520" y="6230937"/>
            <a:ext cx="1152525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02725" cy="681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1427" name="Picture 3" descr="клоун2"/>
          <p:cNvPicPr>
            <a:picLocks noChangeAspect="1" noChangeArrowheads="1"/>
          </p:cNvPicPr>
          <p:nvPr/>
        </p:nvPicPr>
        <p:blipFill>
          <a:blip r:embed="rId4" cstate="print"/>
          <a:srcRect l="10594" r="13737"/>
          <a:stretch>
            <a:fillRect/>
          </a:stretch>
        </p:blipFill>
        <p:spPr bwMode="auto">
          <a:xfrm>
            <a:off x="323528" y="260648"/>
            <a:ext cx="2664420" cy="4033671"/>
          </a:xfrm>
          <a:prstGeom prst="rect">
            <a:avLst/>
          </a:prstGeom>
          <a:noFill/>
        </p:spPr>
      </p:pic>
      <p:pic>
        <p:nvPicPr>
          <p:cNvPr id="26" name="Picture 7" descr="37deb7e06623da921f63f41421a810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980728"/>
            <a:ext cx="1204209" cy="115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J034353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2708920"/>
            <a:ext cx="1869554" cy="362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 descr="7d1a594b2ce66ad3d7aa1067e287d07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1052736"/>
            <a:ext cx="1372870" cy="110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6" descr="J023292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980728"/>
            <a:ext cx="1061610" cy="94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5" descr="77ee22782ec280769e420cbcff98c5e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4328" y="1988840"/>
            <a:ext cx="1139716" cy="168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6" descr="post-221-129257406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8144" y="2564904"/>
            <a:ext cx="1224136" cy="103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8" descr="J028106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4288" y="3861048"/>
            <a:ext cx="1503040" cy="86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9" descr="J034413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19672" y="5013176"/>
            <a:ext cx="2274865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 descr="3173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52320" y="4941168"/>
            <a:ext cx="1368152" cy="102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1" descr="J025230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699792" y="1844824"/>
            <a:ext cx="1691681" cy="125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2" descr="J029001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39752" y="2852936"/>
            <a:ext cx="1296144" cy="65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1" descr="J029004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7544" y="422108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3" descr="J029004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796136" y="4293096"/>
            <a:ext cx="899592" cy="824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0" descr="J029075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555776" y="3789040"/>
            <a:ext cx="1043608" cy="118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4" descr="J023738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084168" y="5229200"/>
            <a:ext cx="997074" cy="104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755576" y="188640"/>
            <a:ext cx="8089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НУЖНО ПОЖАРНОМУ ДЛЯ РАБОТЫ</a:t>
            </a:r>
            <a:endParaRPr lang="ru-RU" sz="2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7" name="Picture 22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23850" y="5883275"/>
            <a:ext cx="1152525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5394" y="260648"/>
            <a:ext cx="80457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пригодится при пожаре</a:t>
            </a:r>
            <a:endParaRPr lang="ru-RU" sz="4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26" name="AutoShape 2" descr="&amp;Rcy;&amp;ucy;&amp;kcy;&amp;acy;&amp;vcy;&amp;acy; &amp;pcy;&amp;ocy;&amp;zhcy;&amp;acy;&amp;rcy;&amp;ncy;&amp;ycy;&amp;iecy; &amp;vcy; &amp;Kcy;&amp;icy;&amp;shcy;&amp;icy;&amp;ncy;&amp;iecy;&amp;vcy;&amp;iecy; &amp;vcy; &amp;Mcy;&amp;ocy;&amp;lcy;&amp;dcy;&amp;ocy;&amp;vcy;&amp;iecy; - &amp;scy;&amp;rcy;&amp;acy;&amp;vcy;&amp;ncy;&amp;icy;&amp;tcy;&amp;softcy; &amp;tscy;&amp;iecy;&amp;ncy;&amp;ycy; &amp;icy; &amp;kcy;&amp;ucy;&amp;pcy;&amp;icy;&amp;tcy;&amp;softcy; &amp;ncy;&amp;iecy;&amp;dcy;&amp;ocy;&amp;rcy;&amp;ocy;&amp;gcy;&amp;ocy; &amp;vcy; &amp;rcy;&amp;ocy;&amp;zcy;&amp;ncy;&amp;icy;&amp;tscy;&amp;ucy; &amp;icy;&amp;lcy;&amp;icy; &amp;ocy;&amp;pcy;&amp;tcy;&amp;ocy;&amp;mcy; &amp;ucy; 7 &amp;pcy;&amp;ocy;&amp;scy;&amp;tcy;&amp;acy;&amp;vcy;&amp;shchcy;&amp;icy;&amp;kcy;&amp;ocy;&amp;vcy; AllBi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&amp;Rcy;&amp;ucy;&amp;kcy;&amp;acy;&amp;vcy;&amp;acy; &amp;pcy;&amp;ocy;&amp;zhcy;&amp;acy;&amp;rcy;&amp;ncy;&amp;ycy;&amp;iecy; &amp;vcy; &amp;Kcy;&amp;icy;&amp;shcy;&amp;icy;&amp;ncy;&amp;iecy;&amp;vcy;&amp;iecy; &amp;vcy; &amp;Mcy;&amp;ocy;&amp;lcy;&amp;dcy;&amp;ocy;&amp;vcy;&amp;iecy; - &amp;scy;&amp;rcy;&amp;acy;&amp;vcy;&amp;ncy;&amp;icy;&amp;tcy;&amp;softcy; &amp;tscy;&amp;iecy;&amp;ncy;&amp;ycy; &amp;icy; &amp;kcy;&amp;ucy;&amp;pcy;&amp;icy;&amp;tcy;&amp;softcy; &amp;ncy;&amp;iecy;&amp;dcy;&amp;ocy;&amp;rcy;&amp;ocy;&amp;gcy;&amp;ocy; &amp;vcy; &amp;rcy;&amp;ocy;&amp;zcy;&amp;ncy;&amp;icy;&amp;tscy;&amp;ucy; &amp;icy;&amp;lcy;&amp;icy; &amp;ocy;&amp;pcy;&amp;tcy;&amp;ocy;&amp;mcy; &amp;ucy; 7 &amp;pcy;&amp;ocy;&amp;scy;&amp;tcy;&amp;acy;&amp;vcy;&amp;shchcy;&amp;icy;&amp;kcy;&amp;ocy;&amp;vcy; AllBi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&amp;Pcy;&amp;rcy;&amp;ocy;&amp;dcy;&amp;acy;&amp;mcy; &amp;fcy;&amp;iecy;&amp;jcy;&amp;kcy; &amp;scy; &amp;rcy;&amp;ucy;&amp;bcy;&amp;lcy;&amp;yacy;&amp;mcy;&amp;icy;,&amp;scy;&amp;gcy;&amp;ucy;&amp;shchcy;&amp;iecy;&amp;ncy;&amp;kcy;&amp;ocy;&amp;jcy;,&amp;yacy;&amp;dcy;&amp;acy;&amp;mcy;&amp;icy; &amp;icy; &amp;tcy;.&amp;dcy;. - Telonko.r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653136"/>
            <a:ext cx="1164167" cy="1882862"/>
          </a:xfrm>
          <a:prstGeom prst="rect">
            <a:avLst/>
          </a:prstGeom>
          <a:noFill/>
        </p:spPr>
      </p:pic>
      <p:pic>
        <p:nvPicPr>
          <p:cNvPr id="1032" name="Picture 8" descr="&amp;Vcy;&amp;iecy;&amp;dcy;&amp;rcy;&amp;ocy; &amp;pcy;&amp;ocy;&amp;zhcy;&amp;acy;&amp;rcy;&amp;ncy;&amp;ocy;&amp;iecy; &amp;kcy;&amp;ocy;&amp;ncy;&amp;ucy;&amp;scy;&amp;ncy;&amp;ocy;&amp;iecy; &amp;vcy; &amp;gcy;&amp;ocy;&amp;rcy;&amp;ocy;&amp;dcy;&amp;iecy; &amp;Ncy;&amp;icy;&amp;zhcy;&amp;ncy;&amp;icy;&amp;jcy; &amp;Ncy;&amp;ocy;&amp;vcy;&amp;gcy;&amp;ocy;&amp;rcy;&amp;ocy;&amp;dcy; - &amp;Pcy;&amp;ocy;&amp;rcy;&amp;tcy;&amp;acy;&amp;lcy; &amp;vcy;&amp;ycy;&amp;gcy;&amp;ocy;&amp;dcy;&amp;ncy;&amp;ycy;&amp;khcy; &amp;pcy;&amp;ocy;&amp;kcy;&amp;ucy;&amp;pcy;&amp;ocy;&amp;kcy; BLIZKO.r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5157192"/>
            <a:ext cx="1102163" cy="1440160"/>
          </a:xfrm>
          <a:prstGeom prst="rect">
            <a:avLst/>
          </a:prstGeom>
          <a:noFill/>
        </p:spPr>
      </p:pic>
      <p:pic>
        <p:nvPicPr>
          <p:cNvPr id="1034" name="Picture 10" descr="&amp;Tcy;&amp;ocy;&amp;pcy;&amp;ocy;&amp;rcy; &amp;pcy;&amp;ocy;&amp;zhcy;&amp;acy;&amp;rcy;&amp;ncy;&amp;ycy;&amp;jcy;, &amp;pcy;&amp;ocy;&amp;yacy;&amp;scy;&amp;ncy;&amp;ocy;&amp;jcy; &amp;Pcy;&amp;ocy;&amp;zhcy;&amp;Tcy;&amp;iecy;&amp;khcy;&amp;Scy;&amp;tcy;&amp;rcy;&amp;ocy;&amp;j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3645024"/>
            <a:ext cx="1224136" cy="1224136"/>
          </a:xfrm>
          <a:prstGeom prst="rect">
            <a:avLst/>
          </a:prstGeom>
          <a:noFill/>
        </p:spPr>
      </p:pic>
      <p:pic>
        <p:nvPicPr>
          <p:cNvPr id="1036" name="Picture 12" descr="&amp;Rcy;&amp;ucy;&amp;kcy;&amp;acy;&amp;vcy;&amp;acy; &amp;pcy;&amp;ocy;&amp;zhcy;&amp;acy;&amp;rcy;&amp;ncy;&amp;ycy;&amp;iecy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3212976"/>
            <a:ext cx="1402255" cy="1196752"/>
          </a:xfrm>
          <a:prstGeom prst="rect">
            <a:avLst/>
          </a:prstGeom>
          <a:noFill/>
        </p:spPr>
      </p:pic>
      <p:pic>
        <p:nvPicPr>
          <p:cNvPr id="1040" name="Picture 16" descr="&amp;Scy;&amp;tcy;&amp;iecy;&amp;ncy;&amp;acy; &amp;Vcy;&amp;Kcy;&amp;ocy;&amp;ncy;&amp;tcy;&amp;acy;&amp;kcy;&amp;tcy;&amp;iecy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5981" y="1124744"/>
            <a:ext cx="1373691" cy="892899"/>
          </a:xfrm>
          <a:prstGeom prst="rect">
            <a:avLst/>
          </a:prstGeom>
          <a:noFill/>
        </p:spPr>
      </p:pic>
      <p:pic>
        <p:nvPicPr>
          <p:cNvPr id="1042" name="Picture 18" descr="&amp;Kcy;&amp;acy;&amp;kcy; &amp;pcy;&amp;ocy;&amp;tcy;&amp;ucy;&amp;shcy;&amp;icy;&amp;tcy;&amp;softcy; &amp;pcy;&amp;ocy;&amp;zhcy;&amp;acy;&amp;rcy; &amp;scy;&amp;acy;&amp;mcy;&amp;ocy;&amp;scy;&amp;tcy;&amp;ocy;&amp;yacy;&amp;tcy;&amp;iecy;&amp;lcy;&amp;softcy;&amp;ncy;&amp;ocy; &quot; &amp;Scy;&amp;iecy;&amp;lcy;&amp;ocy; &amp;Kcy;&amp;ucy;&amp;rcy;&amp;scy;&amp;acy;&amp;vcy;&amp;kcy;&amp;acy;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920" y="2132856"/>
            <a:ext cx="1224136" cy="1262602"/>
          </a:xfrm>
          <a:prstGeom prst="rect">
            <a:avLst/>
          </a:prstGeom>
          <a:noFill/>
        </p:spPr>
      </p:pic>
      <p:pic>
        <p:nvPicPr>
          <p:cNvPr id="1043" name="Picture 19" descr="J029008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896" y="3501008"/>
            <a:ext cx="159009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J028105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04248" y="5379940"/>
            <a:ext cx="1872208" cy="147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" name="Picture 21" descr="J023361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2132856"/>
            <a:ext cx="1584573" cy="11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" name="Picture 22" descr="J023285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36096" y="1268760"/>
            <a:ext cx="1149061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7" name="Picture 23" descr="J021554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64088" y="4653136"/>
            <a:ext cx="1368152" cy="155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" name="Picture 24" descr="J023738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99792" y="980728"/>
            <a:ext cx="123585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" name="Picture 25" descr="J028720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835696" y="1628800"/>
            <a:ext cx="93610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0" name="Picture 26" descr="J034636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1520" y="3933056"/>
            <a:ext cx="1296144" cy="139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7" descr="клоунесса111"/>
          <p:cNvPicPr>
            <a:picLocks noChangeAspect="1" noChangeArrowheads="1"/>
          </p:cNvPicPr>
          <p:nvPr/>
        </p:nvPicPr>
        <p:blipFill>
          <a:blip r:embed="rId18" cstate="print"/>
          <a:srcRect l="14621" r="10298"/>
          <a:stretch>
            <a:fillRect/>
          </a:stretch>
        </p:blipFill>
        <p:spPr bwMode="auto">
          <a:xfrm>
            <a:off x="6443663" y="908720"/>
            <a:ext cx="2700337" cy="4465638"/>
          </a:xfrm>
          <a:prstGeom prst="rect">
            <a:avLst/>
          </a:prstGeom>
          <a:noFill/>
        </p:spPr>
      </p:pic>
      <p:pic>
        <p:nvPicPr>
          <p:cNvPr id="21" name="Picture 2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23850" y="5883275"/>
            <a:ext cx="1152525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0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0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 rot="245509">
            <a:off x="2051050" y="4284663"/>
            <a:ext cx="4897438" cy="2089150"/>
            <a:chOff x="1383" y="2798"/>
            <a:chExt cx="2948" cy="1315"/>
          </a:xfrm>
        </p:grpSpPr>
        <p:sp>
          <p:nvSpPr>
            <p:cNvPr id="215066" name="Oval 26"/>
            <p:cNvSpPr>
              <a:spLocks noChangeArrowheads="1"/>
            </p:cNvSpPr>
            <p:nvPr/>
          </p:nvSpPr>
          <p:spPr bwMode="auto">
            <a:xfrm rot="-198624">
              <a:off x="1383" y="2798"/>
              <a:ext cx="2948" cy="1315"/>
            </a:xfrm>
            <a:prstGeom prst="ellipse">
              <a:avLst/>
            </a:prstGeom>
            <a:solidFill>
              <a:srgbClr val="CC0000">
                <a:alpha val="36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067" name="Oval 27"/>
            <p:cNvSpPr>
              <a:spLocks noChangeArrowheads="1"/>
            </p:cNvSpPr>
            <p:nvPr/>
          </p:nvSpPr>
          <p:spPr bwMode="auto">
            <a:xfrm rot="-252708">
              <a:off x="1654" y="2976"/>
              <a:ext cx="2358" cy="952"/>
            </a:xfrm>
            <a:prstGeom prst="ellipse">
              <a:avLst/>
            </a:prstGeom>
            <a:solidFill>
              <a:srgbClr val="33CCFF">
                <a:alpha val="36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068" name="Oval 28"/>
            <p:cNvSpPr>
              <a:spLocks noChangeArrowheads="1"/>
            </p:cNvSpPr>
            <p:nvPr/>
          </p:nvSpPr>
          <p:spPr bwMode="auto">
            <a:xfrm rot="-324693">
              <a:off x="1882" y="3158"/>
              <a:ext cx="1951" cy="544"/>
            </a:xfrm>
            <a:prstGeom prst="ellipse">
              <a:avLst/>
            </a:prstGeom>
            <a:solidFill>
              <a:srgbClr val="FFFF00">
                <a:alpha val="36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215046" name="Picture 6" descr="клоун2"/>
          <p:cNvPicPr>
            <a:picLocks noChangeAspect="1" noChangeArrowheads="1"/>
          </p:cNvPicPr>
          <p:nvPr/>
        </p:nvPicPr>
        <p:blipFill>
          <a:blip r:embed="rId5" cstate="print"/>
          <a:srcRect l="10594" r="13737"/>
          <a:stretch>
            <a:fillRect/>
          </a:stretch>
        </p:blipFill>
        <p:spPr bwMode="auto">
          <a:xfrm>
            <a:off x="2411760" y="1628800"/>
            <a:ext cx="2659063" cy="4392613"/>
          </a:xfrm>
          <a:prstGeom prst="rect">
            <a:avLst/>
          </a:prstGeom>
          <a:noFill/>
        </p:spPr>
      </p:pic>
      <p:pic>
        <p:nvPicPr>
          <p:cNvPr id="215047" name="Picture 7" descr="клоунесса111"/>
          <p:cNvPicPr>
            <a:picLocks noChangeAspect="1" noChangeArrowheads="1"/>
          </p:cNvPicPr>
          <p:nvPr/>
        </p:nvPicPr>
        <p:blipFill>
          <a:blip r:embed="rId6" cstate="print"/>
          <a:srcRect l="10298" r="14621"/>
          <a:stretch>
            <a:fillRect/>
          </a:stretch>
        </p:blipFill>
        <p:spPr bwMode="auto">
          <a:xfrm rot="727445" flipH="1">
            <a:off x="4609459" y="1829712"/>
            <a:ext cx="2341562" cy="4033838"/>
          </a:xfrm>
          <a:prstGeom prst="rect">
            <a:avLst/>
          </a:prstGeom>
          <a:noFill/>
        </p:spPr>
      </p:pic>
      <p:pic>
        <p:nvPicPr>
          <p:cNvPr id="215048" name="Picture 8"/>
          <p:cNvPicPr>
            <a:picLocks noChangeAspect="1" noChangeArrowheads="1"/>
          </p:cNvPicPr>
          <p:nvPr/>
        </p:nvPicPr>
        <p:blipFill>
          <a:blip r:embed="rId7" cstate="print"/>
          <a:srcRect l="19154"/>
          <a:stretch>
            <a:fillRect/>
          </a:stretch>
        </p:blipFill>
        <p:spPr bwMode="auto">
          <a:xfrm rot="385458" flipH="1">
            <a:off x="5805201" y="3691206"/>
            <a:ext cx="227330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4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674652">
            <a:off x="931767" y="3029846"/>
            <a:ext cx="279082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4" name="Picture 2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88350" y="4581525"/>
            <a:ext cx="304800" cy="304800"/>
          </a:xfrm>
          <a:prstGeom prst="rect">
            <a:avLst/>
          </a:prstGeom>
          <a:noFill/>
        </p:spPr>
      </p:pic>
      <p:pic>
        <p:nvPicPr>
          <p:cNvPr id="24" name="Picture 2" descr="F:\4650ef3ab15b0d19df2edd2f966c04f6_znaki-vihoda_6.jp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139952" y="1700808"/>
            <a:ext cx="1152128" cy="1142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6" descr="&amp;Pcy;&amp;rcy;&amp;ocy;&amp;dcy;&amp;acy;&amp;mcy; &amp;fcy;&amp;iecy;&amp;jcy;&amp;kcy; &amp;scy; &amp;rcy;&amp;ucy;&amp;bcy;&amp;lcy;&amp;yacy;&amp;mcy;&amp;icy;,&amp;scy;&amp;gcy;&amp;ucy;&amp;shchcy;&amp;iecy;&amp;ncy;&amp;kcy;&amp;ocy;&amp;jcy;,&amp;yacy;&amp;dcy;&amp;acy;&amp;mcy;&amp;icy; &amp;icy; &amp;tcy;.&amp;dcy;. - Telonko.ru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8" y="4581128"/>
            <a:ext cx="1080119" cy="1397543"/>
          </a:xfrm>
          <a:prstGeom prst="rect">
            <a:avLst/>
          </a:prstGeom>
          <a:noFill/>
        </p:spPr>
      </p:pic>
      <p:pic>
        <p:nvPicPr>
          <p:cNvPr id="26" name="Picture 29" descr="J034413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27984" y="4941168"/>
            <a:ext cx="2016224" cy="114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J034353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64288" y="1772816"/>
            <a:ext cx="1163876" cy="225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 descr="F:\znak_zapreshaetsya_polzovatsya_otkrytym_ognem_Abali.ru_-600x600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539552" y="1556792"/>
            <a:ext cx="1765176" cy="1765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9" descr="MMj02363570000[1]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5576" y="1844824"/>
            <a:ext cx="601216" cy="81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16" cstate="print"/>
          <a:srcRect l="2025" r="2867"/>
          <a:stretch>
            <a:fillRect/>
          </a:stretch>
        </p:blipFill>
        <p:spPr bwMode="auto">
          <a:xfrm>
            <a:off x="323850" y="333375"/>
            <a:ext cx="8424863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3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027988" y="5661025"/>
            <a:ext cx="792162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0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6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8" y="20638"/>
            <a:ext cx="9102725" cy="681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7095" name="Picture 7"/>
          <p:cNvPicPr>
            <a:picLocks noChangeAspect="1" noChangeArrowheads="1"/>
          </p:cNvPicPr>
          <p:nvPr/>
        </p:nvPicPr>
        <p:blipFill>
          <a:blip r:embed="rId3" cstate="print"/>
          <a:srcRect l="8513" t="13992" r="7730" b="25308"/>
          <a:stretch>
            <a:fillRect/>
          </a:stretch>
        </p:blipFill>
        <p:spPr bwMode="auto">
          <a:xfrm>
            <a:off x="1908175" y="333375"/>
            <a:ext cx="54006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7093" name="Picture 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7988" y="5661025"/>
            <a:ext cx="792162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9"/>
          <p:cNvSpPr>
            <a:spLocks noGrp="1"/>
          </p:cNvSpPr>
          <p:nvPr>
            <p:ph idx="1"/>
          </p:nvPr>
        </p:nvSpPr>
        <p:spPr>
          <a:xfrm>
            <a:off x="611560" y="634758"/>
            <a:ext cx="7632848" cy="559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1200" dirty="0" smtClean="0">
                <a:latin typeface="Times New Roman" pitchFamily="18" charset="0"/>
              </a:rPr>
              <a:t>Набор </a:t>
            </a:r>
            <a:r>
              <a:rPr lang="ru-RU" sz="1200" dirty="0" err="1" smtClean="0">
                <a:latin typeface="Times New Roman" pitchFamily="18" charset="0"/>
              </a:rPr>
              <a:t>отрисовок</a:t>
            </a:r>
            <a:r>
              <a:rPr lang="ru-RU" sz="1200" dirty="0" smtClean="0">
                <a:latin typeface="Times New Roman" pitchFamily="18" charset="0"/>
              </a:rPr>
              <a:t> "Клоун и клоунесса». Автор - Ольга Бор (использован в работе с письменного разрешения автора)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</a:rPr>
              <a:t>     скачан - </a:t>
            </a:r>
            <a:r>
              <a:rPr lang="ru-RU" sz="1200" dirty="0" smtClean="0">
                <a:latin typeface="Times New Roman" pitchFamily="18" charset="0"/>
                <a:hlinkClick r:id="rId6"/>
              </a:rPr>
              <a:t>http://skyclipart.ru/clipart/drawing/31162-nabor-otrisovok-kloun-i-klounessa.html</a:t>
            </a:r>
            <a:r>
              <a:rPr lang="ru-RU" sz="1200" dirty="0" smtClean="0">
                <a:latin typeface="Times New Roman" pitchFamily="18" charset="0"/>
              </a:rPr>
              <a:t> </a:t>
            </a:r>
            <a:endParaRPr lang="ru-RU" sz="1200" dirty="0" smtClean="0">
              <a:latin typeface="Times New Roman" pitchFamily="18" charset="0"/>
              <a:hlinkClick r:id="rId7"/>
            </a:endParaRPr>
          </a:p>
          <a:p>
            <a:pPr>
              <a:lnSpc>
                <a:spcPct val="80000"/>
              </a:lnSpc>
            </a:pPr>
            <a:r>
              <a:rPr lang="ru-RU" sz="1200" dirty="0" smtClean="0">
                <a:latin typeface="Times New Roman" pitchFamily="18" charset="0"/>
                <a:hlinkClick r:id="rId7"/>
              </a:rPr>
              <a:t>http://www.russianmagnets.com/files/products/IMG_7083.800x600w.jpg?b7d0178da0ce99c50198880fc8eb7dd9</a:t>
            </a:r>
            <a:r>
              <a:rPr lang="ru-RU" sz="1200" dirty="0" smtClean="0">
                <a:latin typeface="Times New Roman" pitchFamily="18" charset="0"/>
              </a:rPr>
              <a:t> - состав чисел «Ракеты»</a:t>
            </a:r>
            <a:endParaRPr lang="ru-RU" sz="1200" dirty="0" smtClean="0">
              <a:latin typeface="Times New Roman" pitchFamily="18" charset="0"/>
              <a:hlinkClick r:id="rId8"/>
            </a:endParaRPr>
          </a:p>
          <a:p>
            <a:pPr>
              <a:lnSpc>
                <a:spcPct val="80000"/>
              </a:lnSpc>
            </a:pPr>
            <a:r>
              <a:rPr lang="ru-RU" sz="1200" dirty="0" smtClean="0">
                <a:latin typeface="Times New Roman" pitchFamily="18" charset="0"/>
                <a:hlinkClick r:id="rId8"/>
              </a:rPr>
              <a:t>http://cache.zr.ru/wpfiles/uploads/2012/09/201209131017_art1_no_copyright.jpeg</a:t>
            </a:r>
            <a:r>
              <a:rPr lang="ru-RU" sz="1200" dirty="0" smtClean="0">
                <a:latin typeface="Times New Roman" pitchFamily="18" charset="0"/>
              </a:rPr>
              <a:t> - палитра</a:t>
            </a:r>
            <a:endParaRPr lang="ru-RU" sz="1200" dirty="0" smtClean="0">
              <a:latin typeface="Times New Roman" pitchFamily="18" charset="0"/>
              <a:hlinkClick r:id="rId9"/>
            </a:endParaRPr>
          </a:p>
          <a:p>
            <a:pPr>
              <a:lnSpc>
                <a:spcPct val="80000"/>
              </a:lnSpc>
            </a:pPr>
            <a:r>
              <a:rPr lang="ru-RU" sz="1200" dirty="0" smtClean="0">
                <a:latin typeface="Times New Roman" pitchFamily="18" charset="0"/>
                <a:hlinkClick r:id="rId9"/>
              </a:rPr>
              <a:t>http://wodowskol.ucoz.ru/foto_galkina/kloun-veselyj-vmusice.net-.mp3</a:t>
            </a:r>
            <a:r>
              <a:rPr lang="ru-RU" sz="1200" dirty="0" smtClean="0">
                <a:latin typeface="Times New Roman" pitchFamily="18" charset="0"/>
              </a:rPr>
              <a:t> – музыкальная заставка (обработана в программе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</a:rPr>
              <a:t>Audacity</a:t>
            </a:r>
            <a:r>
              <a:rPr lang="ru-RU" sz="1200" dirty="0" smtClean="0">
                <a:latin typeface="Times New Roman" pitchFamily="18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ru-RU" sz="1200" dirty="0" smtClean="0">
                <a:latin typeface="Times New Roman" pitchFamily="18" charset="0"/>
              </a:rPr>
              <a:t>Звуковые файлы созданы и обработаны в программе </a:t>
            </a:r>
            <a:r>
              <a:rPr lang="ru-RU" sz="1200" dirty="0" err="1" smtClean="0">
                <a:latin typeface="Times New Roman" pitchFamily="18" charset="0"/>
              </a:rPr>
              <a:t>Audacity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Детство без пожаров. Правила пожарной безопасности в  играх и упражнениях : Учебно-методическое пособие / Под ред. В. В. Груздева, С. В. Николаева, С. В.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Жолована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– СПб : ЦДК проф. Л. Б.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Баряевой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2010. – 320 с.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Пожарник с детьми </a:t>
            </a:r>
            <a:r>
              <a:rPr lang="ru-RU" sz="12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http://go32.ru/uploads/posts/2013-04/1366260350_pozharnye.preview.jpg</a:t>
            </a: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Взрывоопасно </a:t>
            </a:r>
            <a:r>
              <a:rPr lang="ru-RU" sz="12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11"/>
              </a:rPr>
              <a:t>http://abali.ru/wp-content/uploads/2011/03/znak_vzryvoopasno_Abali.ru_-600x502.png</a:t>
            </a: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Пожароопасно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12"/>
              </a:rPr>
              <a:t>http://abali.ru/wp-content/uploads/2011/03/Pozharoopasno_legkovosplamenyayushiesya_veshestva_Abali.ru_-600x502.png</a:t>
            </a: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Ядовитые вещества </a:t>
            </a:r>
            <a:r>
              <a:rPr lang="ru-RU" sz="12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13"/>
              </a:rPr>
              <a:t>http://abali.ru/wp-content/uploads/2011/03/opasno_yadovitye_veshestva_Abali.ru_-600x502.png</a:t>
            </a: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Поражения электрическим током </a:t>
            </a:r>
            <a:r>
              <a:rPr lang="ru-RU" sz="12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14"/>
              </a:rPr>
              <a:t>http://www.systemed.fr/forum-bricolage/download/file.php?avatar=27056_1294592667.jpg</a:t>
            </a: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Опасность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15"/>
              </a:rPr>
              <a:t>http://www.aptv43.ru/upload/iblock/4df/4dffad376e8134a60a76ebe7c0d05eda.png</a:t>
            </a: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Выход здесь </a:t>
            </a:r>
            <a:r>
              <a:rPr lang="ru-RU" sz="12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16"/>
              </a:rPr>
              <a:t>http://us.www.botinok.co.il/sites/default/files/images/4650ef3ab15b0d19df2edd2f966c04f6_znaki-vihoda_6.jpg</a:t>
            </a: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Направление к эвакуационному выходу </a:t>
            </a:r>
            <a:r>
              <a:rPr lang="ru-RU" sz="12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17"/>
              </a:rPr>
              <a:t>http://firesecurity101.org.ua/object/safety_signs/Evak_znak/08.jpg</a:t>
            </a: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Указатель выхода </a:t>
            </a:r>
            <a:r>
              <a:rPr lang="ru-RU" sz="12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18"/>
              </a:rPr>
              <a:t>http://www.aptv43.ru/upload/iblock/dba/dbaf7d38475324914bb400cc8f977004.jpg</a:t>
            </a: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Указатель запасного выхода </a:t>
            </a:r>
            <a:r>
              <a:rPr lang="ru-RU" sz="12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19"/>
              </a:rPr>
              <a:t>http://m3i.ru/2/_4d9a44a363f87.jpg</a:t>
            </a: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863"/>
            <a:ext cx="9102725" cy="681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6088" name="Oval 2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11560" y="620688"/>
            <a:ext cx="2232025" cy="223202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216101" name="Picture 37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56550" y="5589588"/>
            <a:ext cx="854075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6119" name="Oval 55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6156176" y="404664"/>
            <a:ext cx="2232025" cy="230505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6120" name="Oval 56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755576" y="3284984"/>
            <a:ext cx="2232025" cy="2233612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6121" name="Oval 5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156176" y="3356992"/>
            <a:ext cx="2305050" cy="223202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22530" name="Object 2">
            <a:hlinkClick r:id="rId5" action="ppaction://hlinksldjump"/>
          </p:cNvPr>
          <p:cNvGraphicFramePr>
            <a:graphicFrameLocks noChangeAspect="1"/>
          </p:cNvGraphicFramePr>
          <p:nvPr/>
        </p:nvGraphicFramePr>
        <p:xfrm>
          <a:off x="683568" y="548680"/>
          <a:ext cx="2951162" cy="220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name="Слайд" r:id="rId11" imgW="4570530" imgH="3427400" progId="PowerPoint.Slide.12">
                  <p:embed/>
                </p:oleObj>
              </mc:Choice>
              <mc:Fallback>
                <p:oleObj name="Слайд" r:id="rId11" imgW="4570530" imgH="3427400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548680"/>
                        <a:ext cx="2951162" cy="2205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>
            <a:hlinkClick r:id="rId13" action="ppaction://hlinksldjump"/>
          </p:cNvPr>
          <p:cNvGraphicFramePr>
            <a:graphicFrameLocks noChangeAspect="1"/>
          </p:cNvGraphicFramePr>
          <p:nvPr/>
        </p:nvGraphicFramePr>
        <p:xfrm>
          <a:off x="5508104" y="620688"/>
          <a:ext cx="2880320" cy="2149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0" name="Слайд" r:id="rId15" imgW="4570530" imgH="3427400" progId="PowerPoint.Slide.12">
                  <p:embed/>
                </p:oleObj>
              </mc:Choice>
              <mc:Fallback>
                <p:oleObj name="Слайд" r:id="rId15" imgW="4570530" imgH="3427400" progId="PowerPoint.Slide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620688"/>
                        <a:ext cx="2880320" cy="21496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5">
            <a:hlinkClick r:id="rId17" action="ppaction://hlinksldjump"/>
          </p:cNvPr>
          <p:cNvGraphicFramePr>
            <a:graphicFrameLocks noChangeAspect="1"/>
          </p:cNvGraphicFramePr>
          <p:nvPr/>
        </p:nvGraphicFramePr>
        <p:xfrm>
          <a:off x="467544" y="3501008"/>
          <a:ext cx="2882900" cy="216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1" name="Слайд" r:id="rId19" imgW="4570530" imgH="3427400" progId="PowerPoint.Slide.12">
                  <p:embed/>
                </p:oleObj>
              </mc:Choice>
              <mc:Fallback>
                <p:oleObj name="Слайд" r:id="rId19" imgW="4570530" imgH="3427400" progId="PowerPoint.Slide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3501008"/>
                        <a:ext cx="2882900" cy="216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4" name="Object 6">
            <a:hlinkClick r:id="rId21" action="ppaction://hlinksldjump"/>
          </p:cNvPr>
          <p:cNvGraphicFramePr>
            <a:graphicFrameLocks noChangeAspect="1"/>
          </p:cNvGraphicFramePr>
          <p:nvPr/>
        </p:nvGraphicFramePr>
        <p:xfrm>
          <a:off x="5724128" y="3429000"/>
          <a:ext cx="2948682" cy="2202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2" name="Слайд" r:id="rId23" imgW="4570530" imgH="3427400" progId="PowerPoint.Slide.12">
                  <p:embed/>
                </p:oleObj>
              </mc:Choice>
              <mc:Fallback>
                <p:oleObj name="Слайд" r:id="rId23" imgW="4570530" imgH="3427400" progId="PowerPoint.Slide.1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3429000"/>
                        <a:ext cx="2948682" cy="22027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3059832" y="2708920"/>
            <a:ext cx="28584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Batang" pitchFamily="18" charset="-127"/>
                <a:cs typeface="Shonar Bangla" pitchFamily="34" charset="0"/>
              </a:rPr>
              <a:t>ВЫБЕРИ </a:t>
            </a:r>
          </a:p>
          <a:p>
            <a:pPr algn="ctr"/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Batang" pitchFamily="18" charset="-127"/>
                <a:cs typeface="Shonar Bangla" pitchFamily="34" charset="0"/>
              </a:rPr>
              <a:t>ИГРУ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Batang" pitchFamily="18" charset="-127"/>
              <a:cs typeface="Shonar Bangla" pitchFamily="34" charset="0"/>
            </a:endParaRPr>
          </a:p>
        </p:txBody>
      </p:sp>
      <p:pic>
        <p:nvPicPr>
          <p:cNvPr id="13" name="Picture 5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23850" y="5661025"/>
            <a:ext cx="100779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sndAc>
      <p:stSnd>
        <p:snd r:embed="rId3" name="kloun-veselyj(vmusice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9"/>
          <p:cNvSpPr>
            <a:spLocks noGrp="1"/>
          </p:cNvSpPr>
          <p:nvPr>
            <p:ph type="title"/>
          </p:nvPr>
        </p:nvSpPr>
        <p:spPr>
          <a:xfrm>
            <a:off x="0" y="1556792"/>
            <a:ext cx="8229600" cy="1143000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Телефон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</a:p>
        </p:txBody>
      </p:sp>
      <p:sp>
        <p:nvSpPr>
          <p:cNvPr id="33795" name="Подзаголовок 7"/>
          <p:cNvSpPr>
            <a:spLocks noGrp="1"/>
          </p:cNvSpPr>
          <p:nvPr>
            <p:ph idx="1"/>
          </p:nvPr>
        </p:nvSpPr>
        <p:spPr>
          <a:xfrm>
            <a:off x="4716016" y="4481736"/>
            <a:ext cx="3096344" cy="2376264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Arial" pitchFamily="34" charset="0"/>
              <a:buNone/>
            </a:pPr>
            <a:r>
              <a:rPr lang="ru-RU" sz="1900" b="1" dirty="0" smtClean="0">
                <a:solidFill>
                  <a:srgbClr val="00602B"/>
                </a:solidFill>
                <a:latin typeface="Book Antiqua" pitchFamily="18" charset="0"/>
              </a:rPr>
              <a:t>Трубка – это телефон.</a:t>
            </a:r>
          </a:p>
          <a:p>
            <a:pPr>
              <a:buNone/>
            </a:pPr>
            <a:r>
              <a:rPr lang="ru-RU" sz="1900" b="1" dirty="0" smtClean="0">
                <a:solidFill>
                  <a:srgbClr val="00602B"/>
                </a:solidFill>
                <a:latin typeface="Book Antiqua" pitchFamily="18" charset="0"/>
              </a:rPr>
              <a:t>Здесь не зря повешен он!</a:t>
            </a:r>
          </a:p>
          <a:p>
            <a:pPr>
              <a:buNone/>
            </a:pPr>
            <a:r>
              <a:rPr lang="ru-RU" sz="1900" b="1" dirty="0" smtClean="0">
                <a:solidFill>
                  <a:srgbClr val="00602B"/>
                </a:solidFill>
                <a:latin typeface="Book Antiqua" pitchFamily="18" charset="0"/>
              </a:rPr>
              <a:t>Загорелось – не зевай,</a:t>
            </a:r>
          </a:p>
          <a:p>
            <a:pPr>
              <a:buNone/>
            </a:pPr>
            <a:r>
              <a:rPr lang="ru-RU" sz="1900" b="1" dirty="0" smtClean="0">
                <a:solidFill>
                  <a:srgbClr val="00602B"/>
                </a:solidFill>
                <a:latin typeface="Book Antiqua" pitchFamily="18" charset="0"/>
              </a:rPr>
              <a:t>А пожарных вызывай!</a:t>
            </a:r>
          </a:p>
          <a:p>
            <a:pPr>
              <a:buNone/>
            </a:pPr>
            <a:r>
              <a:rPr lang="ru-RU" sz="1900" b="1" dirty="0" smtClean="0">
                <a:solidFill>
                  <a:srgbClr val="00602B"/>
                </a:solidFill>
                <a:latin typeface="Book Antiqua" pitchFamily="18" charset="0"/>
              </a:rPr>
              <a:t>Помнит каждый гражданин</a:t>
            </a:r>
          </a:p>
          <a:p>
            <a:pPr>
              <a:buNone/>
            </a:pPr>
            <a:r>
              <a:rPr lang="ru-RU" sz="1900" b="1" dirty="0" smtClean="0">
                <a:solidFill>
                  <a:srgbClr val="00602B"/>
                </a:solidFill>
                <a:latin typeface="Book Antiqua" pitchFamily="18" charset="0"/>
              </a:rPr>
              <a:t>Пожарный номер «01»</a:t>
            </a:r>
          </a:p>
          <a:p>
            <a:pPr>
              <a:buNone/>
            </a:pPr>
            <a:r>
              <a:rPr lang="ru-RU" sz="1900" b="1" dirty="0" smtClean="0">
                <a:solidFill>
                  <a:srgbClr val="00602B"/>
                </a:solidFill>
                <a:latin typeface="Book Antiqua" pitchFamily="18" charset="0"/>
              </a:rPr>
              <a:t> </a:t>
            </a:r>
            <a:endParaRPr lang="ru-RU" sz="1900" dirty="0" smtClean="0">
              <a:solidFill>
                <a:srgbClr val="00602B"/>
              </a:solidFill>
              <a:latin typeface="Book Antiqua" pitchFamily="18" charset="0"/>
            </a:endParaRPr>
          </a:p>
          <a:p>
            <a:pPr eaLnBrk="1" hangingPunct="1"/>
            <a:endParaRPr lang="ru-RU" sz="1400" dirty="0" smtClean="0"/>
          </a:p>
          <a:p>
            <a:pPr eaLnBrk="1" hangingPunct="1"/>
            <a:endParaRPr lang="ru-RU" sz="1400" dirty="0" smtClean="0"/>
          </a:p>
          <a:p>
            <a:pPr eaLnBrk="1" hangingPunct="1"/>
            <a:endParaRPr lang="ru-RU" sz="1400" dirty="0" smtClean="0"/>
          </a:p>
          <a:p>
            <a:pPr eaLnBrk="1" hangingPunct="1"/>
            <a:endParaRPr lang="ru-RU" sz="1400" dirty="0" smtClean="0"/>
          </a:p>
          <a:p>
            <a:pPr eaLnBrk="1" hangingPunct="1"/>
            <a:endParaRPr lang="ru-RU" sz="1400" dirty="0" smtClean="0"/>
          </a:p>
          <a:p>
            <a:pPr eaLnBrk="1" hangingPunct="1"/>
            <a:endParaRPr lang="ru-RU" sz="1400" dirty="0" smtClean="0"/>
          </a:p>
          <a:p>
            <a:pPr eaLnBrk="1" hangingPunct="1"/>
            <a:endParaRPr lang="ru-RU" sz="1400" dirty="0" smtClean="0"/>
          </a:p>
          <a:p>
            <a:pPr eaLnBrk="1" hangingPunct="1"/>
            <a:endParaRPr lang="ru-RU" sz="1400" dirty="0" smtClean="0"/>
          </a:p>
          <a:p>
            <a:pPr eaLnBrk="1" hangingPunct="1"/>
            <a:endParaRPr lang="ru-RU" sz="1400" dirty="0" smtClean="0"/>
          </a:p>
        </p:txBody>
      </p:sp>
      <p:pic>
        <p:nvPicPr>
          <p:cNvPr id="7" name="Picture 2" descr="F:\00123c6b430ac894bf930985a9c003c5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04048" y="2636912"/>
            <a:ext cx="1439540" cy="143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F:\opasno_yadovitye_veshestva_Abali.ru_-600x50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95535" y="332656"/>
            <a:ext cx="1721839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F:\1319449078_4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407" t="4694" r="15259" b="4639"/>
          <a:stretch>
            <a:fillRect/>
          </a:stretch>
        </p:blipFill>
        <p:spPr bwMode="auto">
          <a:xfrm>
            <a:off x="7092279" y="2060848"/>
            <a:ext cx="1817143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F:\p04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452320" y="332656"/>
            <a:ext cx="1368152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F:\28941772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203848" y="3645024"/>
            <a:ext cx="1505272" cy="1505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F:\02.jp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7704460" y="4149080"/>
            <a:ext cx="1439540" cy="143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619672" y="188641"/>
            <a:ext cx="60486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ИГРА </a:t>
            </a:r>
            <a:br>
              <a:rPr lang="ru-RU" sz="4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4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«Выбери нужное»</a:t>
            </a:r>
            <a:endParaRPr lang="ru-RU" sz="40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64245">
            <a:off x="-393135" y="1704496"/>
            <a:ext cx="4000528" cy="39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 descr="F:\znak_pozharniy_gidrant_Abali.ru_-600x600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2627784" y="5418460"/>
            <a:ext cx="1439540" cy="143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/>
          <a:srcRect l="10872" r="7886" b="13689"/>
          <a:stretch>
            <a:fillRect/>
          </a:stretch>
        </p:blipFill>
        <p:spPr bwMode="auto">
          <a:xfrm>
            <a:off x="8027988" y="5876925"/>
            <a:ext cx="863600" cy="720725"/>
          </a:xfrm>
          <a:prstGeom prst="rect">
            <a:avLst/>
          </a:prstGeom>
          <a:noFill/>
          <a:ln w="9525">
            <a:solidFill>
              <a:srgbClr val="00602B"/>
            </a:solidFill>
            <a:miter lim="800000"/>
            <a:headEnd/>
            <a:tailEnd/>
          </a:ln>
          <a:effectLst/>
        </p:spPr>
      </p:pic>
      <p:pic>
        <p:nvPicPr>
          <p:cNvPr id="18" name="Picture 2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3850" y="5883275"/>
            <a:ext cx="1152525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8" y="20638"/>
            <a:ext cx="9102725" cy="681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7811" name="Picture 3"/>
          <p:cNvPicPr>
            <a:picLocks noChangeAspect="1" noChangeArrowheads="1"/>
          </p:cNvPicPr>
          <p:nvPr/>
        </p:nvPicPr>
        <p:blipFill>
          <a:blip r:embed="rId5" cstate="print"/>
          <a:srcRect r="19154"/>
          <a:stretch>
            <a:fillRect/>
          </a:stretch>
        </p:blipFill>
        <p:spPr bwMode="auto">
          <a:xfrm>
            <a:off x="5004048" y="2276872"/>
            <a:ext cx="3176985" cy="400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Заголовок 9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Указатель выхода</a:t>
            </a: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 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75656" y="515719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>
                <a:solidFill>
                  <a:srgbClr val="3333CC"/>
                </a:solidFill>
                <a:latin typeface="Book Antiqua" pitchFamily="18" charset="0"/>
              </a:rPr>
              <a:t>Э-ва-ку-а-ци-я</a:t>
            </a:r>
            <a:r>
              <a:rPr lang="ru-RU" b="1" dirty="0" smtClean="0">
                <a:solidFill>
                  <a:srgbClr val="3333CC"/>
                </a:solidFill>
                <a:latin typeface="Book Antiqua" pitchFamily="18" charset="0"/>
              </a:rPr>
              <a:t> – трудное слово,</a:t>
            </a:r>
          </a:p>
          <a:p>
            <a:r>
              <a:rPr lang="ru-RU" b="1" dirty="0" smtClean="0">
                <a:solidFill>
                  <a:srgbClr val="3333CC"/>
                </a:solidFill>
                <a:latin typeface="Book Antiqua" pitchFamily="18" charset="0"/>
              </a:rPr>
              <a:t>Ты повтори его снова и снова.</a:t>
            </a:r>
          </a:p>
          <a:p>
            <a:r>
              <a:rPr lang="ru-RU" b="1" dirty="0" smtClean="0">
                <a:solidFill>
                  <a:srgbClr val="3333CC"/>
                </a:solidFill>
                <a:latin typeface="Book Antiqua" pitchFamily="18" charset="0"/>
              </a:rPr>
              <a:t>Слышишь – сирена?</a:t>
            </a:r>
          </a:p>
          <a:p>
            <a:r>
              <a:rPr lang="ru-RU" b="1" dirty="0" smtClean="0">
                <a:solidFill>
                  <a:srgbClr val="3333CC"/>
                </a:solidFill>
                <a:latin typeface="Book Antiqua" pitchFamily="18" charset="0"/>
              </a:rPr>
              <a:t>Без паники, дружно</a:t>
            </a:r>
          </a:p>
          <a:p>
            <a:r>
              <a:rPr lang="ru-RU" b="1" dirty="0" smtClean="0">
                <a:solidFill>
                  <a:srgbClr val="3333CC"/>
                </a:solidFill>
                <a:latin typeface="Book Antiqua" pitchFamily="18" charset="0"/>
              </a:rPr>
              <a:t>Выйти из здания быстренько нужно!</a:t>
            </a:r>
          </a:p>
        </p:txBody>
      </p:sp>
      <p:pic>
        <p:nvPicPr>
          <p:cNvPr id="18" name="Picture 2" descr="F:\4650ef3ab15b0d19df2edd2f966c04f6_znaki-vihoda_6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83568" y="1340768"/>
            <a:ext cx="1519113" cy="1505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" descr="F:\08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83568" y="3429000"/>
            <a:ext cx="1437580" cy="1437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3" descr="F:\opasno_yadovitye_veshestva_Abali.ru_-600x502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131840" y="1124744"/>
            <a:ext cx="1938710" cy="1621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" descr="F:\dbaf7d38475324914bb400cc8f977004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915816" y="3573016"/>
            <a:ext cx="2485776" cy="1305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" descr="F:\p12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508104" y="1196752"/>
            <a:ext cx="1439540" cy="143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/>
          <a:srcRect l="10872" r="7886" b="13689"/>
          <a:stretch>
            <a:fillRect/>
          </a:stretch>
        </p:blipFill>
        <p:spPr bwMode="auto">
          <a:xfrm>
            <a:off x="8027988" y="5876925"/>
            <a:ext cx="863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3850" y="5883275"/>
            <a:ext cx="1152525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75" y="42863"/>
            <a:ext cx="9102725" cy="681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4932040" y="4334232"/>
            <a:ext cx="342088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Эй! Пожар! Сюда! Сюда!</a:t>
            </a:r>
          </a:p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Не поможет здесь вода!</a:t>
            </a:r>
          </a:p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Видишь провод? Это ток!</a:t>
            </a:r>
          </a:p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Поторопимся чуток!</a:t>
            </a:r>
          </a:p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Не поможет здесь водица.</a:t>
            </a:r>
          </a:p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Что же может пригодиться?</a:t>
            </a:r>
          </a:p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Действуем решительно!</a:t>
            </a:r>
          </a:p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Нужны огнетушители!</a:t>
            </a:r>
            <a:endParaRPr lang="ru-RU" sz="105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>
              <a:defRPr/>
            </a:pPr>
            <a:endParaRPr lang="ru-RU" sz="1050" dirty="0" smtClean="0">
              <a:latin typeface="Book Antiqua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 l="19154"/>
          <a:stretch>
            <a:fillRect/>
          </a:stretch>
        </p:blipFill>
        <p:spPr bwMode="auto">
          <a:xfrm>
            <a:off x="251520" y="2708920"/>
            <a:ext cx="27447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 descr="F:\p0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83568" y="1124744"/>
            <a:ext cx="1581944" cy="1581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F:\Pozharoopasno_legkovosplamenyayushiesya_veshestva_Abali.ru_-600x502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427984" y="980728"/>
            <a:ext cx="1866702" cy="156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Заголовок 9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Запрещается тушить водой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pic>
        <p:nvPicPr>
          <p:cNvPr id="15" name="Picture 2" descr="F:\znak_vzryvoopasno_Abali.ru_-600x502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436096" y="2708920"/>
            <a:ext cx="1872208" cy="1565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" descr="F:\02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275856" y="4293096"/>
            <a:ext cx="1584176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" descr="F:\p12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7236296" y="1196752"/>
            <a:ext cx="1655564" cy="1655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" descr="F:\005.GIF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699792" y="1988840"/>
            <a:ext cx="1439540" cy="143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/>
          <a:srcRect l="10872" r="7886" b="13689"/>
          <a:stretch>
            <a:fillRect/>
          </a:stretch>
        </p:blipFill>
        <p:spPr bwMode="auto">
          <a:xfrm>
            <a:off x="8027988" y="5876925"/>
            <a:ext cx="863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1520" y="6093296"/>
            <a:ext cx="1152525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02725" cy="681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Заголовок 9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Выход здесь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pic>
        <p:nvPicPr>
          <p:cNvPr id="17" name="Picture 6" descr="клоун2"/>
          <p:cNvPicPr>
            <a:picLocks noChangeAspect="1" noChangeArrowheads="1"/>
          </p:cNvPicPr>
          <p:nvPr/>
        </p:nvPicPr>
        <p:blipFill>
          <a:blip r:embed="rId5" cstate="print"/>
          <a:srcRect l="10594" r="13737"/>
          <a:stretch>
            <a:fillRect/>
          </a:stretch>
        </p:blipFill>
        <p:spPr bwMode="auto">
          <a:xfrm>
            <a:off x="5436096" y="1803339"/>
            <a:ext cx="3059833" cy="5054661"/>
          </a:xfrm>
          <a:prstGeom prst="rect">
            <a:avLst/>
          </a:prstGeom>
          <a:noFill/>
        </p:spPr>
      </p:pic>
      <p:pic>
        <p:nvPicPr>
          <p:cNvPr id="18" name="Picture 2" descr="F:\p0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27584" y="548680"/>
            <a:ext cx="1585788" cy="1585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" descr="F:\08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259632" y="4365104"/>
            <a:ext cx="1585664" cy="1585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 descr="F:\4650ef3ab15b0d19df2edd2f966c04f6_znaki-vihoda_6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572000" y="1340768"/>
            <a:ext cx="1439555" cy="1426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" descr="F:\znak_prohod_zapreshen_Abali.ru_-600x600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948264" y="332656"/>
            <a:ext cx="1872208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" descr="F:\28941772.jp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83568" y="2492896"/>
            <a:ext cx="1445964" cy="1445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" descr="F:\brandschutzschilder-nachleuchtend.jp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627784" y="1700808"/>
            <a:ext cx="1509464" cy="1509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Подзаголовок 7"/>
          <p:cNvSpPr txBox="1">
            <a:spLocks/>
          </p:cNvSpPr>
          <p:nvPr/>
        </p:nvSpPr>
        <p:spPr>
          <a:xfrm>
            <a:off x="3563888" y="3284984"/>
            <a:ext cx="2934072" cy="3268960"/>
          </a:xfrm>
          <a:prstGeom prst="rect">
            <a:avLst/>
          </a:prstGeom>
        </p:spPr>
        <p:txBody>
          <a:bodyPr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Выходы из здания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Нужно знать заранее!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А для этого на знаки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Обращай внимание!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В школе, в садике, в больнице,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Если вдруг пожар случится,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Человечку ты поверь,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Выход он подскажет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И спасительную дверь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Нам в беде покажет.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/>
          <a:srcRect l="10872" r="7886" b="13689"/>
          <a:stretch>
            <a:fillRect/>
          </a:stretch>
        </p:blipFill>
        <p:spPr bwMode="auto">
          <a:xfrm>
            <a:off x="8027988" y="5876925"/>
            <a:ext cx="863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3850" y="5883275"/>
            <a:ext cx="1152525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02725" cy="681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9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Направление </a:t>
            </a:r>
            <a:br>
              <a:rPr kumimoji="0" lang="ru-RU" sz="4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</a:br>
            <a:r>
              <a:rPr kumimoji="0" lang="ru-RU" sz="4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к эвакуационному выходу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98161">
            <a:off x="2415898" y="2641646"/>
            <a:ext cx="3684545" cy="367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 descr="F:\4650ef3ab15b0d19df2edd2f966c04f6_znaki-vihoda_6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88264" y="1556792"/>
            <a:ext cx="1286561" cy="1275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F:\28941772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67544" y="3352800"/>
            <a:ext cx="1297756" cy="1297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" descr="F:\znak_pozharniy_gidrant_Abali.ru_-600x600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403648" y="5013176"/>
            <a:ext cx="1439540" cy="143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" descr="F:\4_nalevo_naprav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8184" y="1412776"/>
            <a:ext cx="2453978" cy="123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F:\1319449078_4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407" t="4694" r="15259" b="4639"/>
          <a:stretch>
            <a:fillRect/>
          </a:stretch>
        </p:blipFill>
        <p:spPr bwMode="auto">
          <a:xfrm>
            <a:off x="6156176" y="2924944"/>
            <a:ext cx="1728192" cy="1506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" descr="F:\znak_prohod_zapreshen_Abali.ru_-600x600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555776" y="1556792"/>
            <a:ext cx="1417836" cy="1417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Подзаголовок 7"/>
          <p:cNvSpPr txBox="1">
            <a:spLocks/>
          </p:cNvSpPr>
          <p:nvPr/>
        </p:nvSpPr>
        <p:spPr>
          <a:xfrm>
            <a:off x="5580112" y="4581128"/>
            <a:ext cx="2862064" cy="1795264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Человек бегом бежит,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Путь по стрелочке лежит.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Выход стрелочка найдёт,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Дверь на улицу ведёт</a:t>
            </a:r>
            <a:endParaRPr kumimoji="0" lang="ru-RU" sz="1400" b="1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/>
          <a:srcRect l="10872" r="7886" b="13689"/>
          <a:stretch>
            <a:fillRect/>
          </a:stretch>
        </p:blipFill>
        <p:spPr bwMode="auto">
          <a:xfrm>
            <a:off x="8027988" y="5876925"/>
            <a:ext cx="863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3850" y="5883275"/>
            <a:ext cx="1152525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02725" cy="681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Заголовок 9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Вниз по лестнице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pic>
        <p:nvPicPr>
          <p:cNvPr id="17" name="Picture 2" descr="F:\p04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27584" y="3140968"/>
            <a:ext cx="1439540" cy="143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человек" descr="F:\4650ef3ab15b0d19df2edd2f966c04f6_znaki-vihoda_6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732240" y="1052736"/>
            <a:ext cx="1383481" cy="1371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" descr="F:\znak-pozharnyi-vodoistochnik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203848" y="1268760"/>
            <a:ext cx="1583556" cy="158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 descr="F:\dbaf7d38475324914bb400cc8f977004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300192" y="3212976"/>
            <a:ext cx="2331260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" descr="F:\brandschutzschilder-nachleuchtend.jpg" hidden="1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7380312" y="3068960"/>
            <a:ext cx="1296144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" descr="F:\08.jp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755576" y="1196752"/>
            <a:ext cx="1334740" cy="1334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Подзаголовок 7"/>
          <p:cNvSpPr txBox="1">
            <a:spLocks/>
          </p:cNvSpPr>
          <p:nvPr/>
        </p:nvSpPr>
        <p:spPr>
          <a:xfrm>
            <a:off x="251520" y="5085184"/>
            <a:ext cx="2952328" cy="108012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Знаю выход запасной.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Вниз по лестнице!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За мной!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87540" flipH="1">
            <a:off x="2566043" y="2835230"/>
            <a:ext cx="4019255" cy="3861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/>
          <a:srcRect l="10872" r="7886" b="13689"/>
          <a:stretch>
            <a:fillRect/>
          </a:stretch>
        </p:blipFill>
        <p:spPr bwMode="auto">
          <a:xfrm>
            <a:off x="8027988" y="5876925"/>
            <a:ext cx="863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3850" y="5883275"/>
            <a:ext cx="1152525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человек" descr="F:\znak_prohod_zapreshen_Abali.ru_-600x600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6228184" y="4653136"/>
            <a:ext cx="1656184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02725" cy="681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9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По лестнице вверх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pic>
        <p:nvPicPr>
          <p:cNvPr id="13" name="Picture 2" descr="F:\znak-pozharnyi-vodoistochnik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971600" y="980728"/>
            <a:ext cx="1439540" cy="143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F:\dbaf7d38475324914bb400cc8f977004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27584" y="3356992"/>
            <a:ext cx="2330079" cy="1223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F:\brandschutzschilder-nachleuchtend.jpg" hidden="1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508104" y="1196752"/>
            <a:ext cx="1439540" cy="143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" descr="F:\28941772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020272" y="2780928"/>
            <a:ext cx="1296144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" descr="F:\znak_pozharniy_gidrant_Abali.ru_-600x600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084168" y="4509120"/>
            <a:ext cx="1442244" cy="1442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3" descr="F:\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52120" y="1340768"/>
            <a:ext cx="1293440" cy="1297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рямоугольник 25"/>
          <p:cNvSpPr/>
          <p:nvPr/>
        </p:nvSpPr>
        <p:spPr>
          <a:xfrm>
            <a:off x="251520" y="53012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Видишь – всё наоборот: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Вверх по лестнице! Вперёд!</a:t>
            </a:r>
          </a:p>
        </p:txBody>
      </p:sp>
      <p:pic>
        <p:nvPicPr>
          <p:cNvPr id="29" name="Picture 6" descr="клоун2"/>
          <p:cNvPicPr>
            <a:picLocks noChangeAspect="1" noChangeArrowheads="1"/>
          </p:cNvPicPr>
          <p:nvPr/>
        </p:nvPicPr>
        <p:blipFill>
          <a:blip r:embed="rId11" cstate="print"/>
          <a:srcRect l="10594" r="13737"/>
          <a:stretch>
            <a:fillRect/>
          </a:stretch>
        </p:blipFill>
        <p:spPr bwMode="auto">
          <a:xfrm>
            <a:off x="2987824" y="1412776"/>
            <a:ext cx="3126688" cy="5165101"/>
          </a:xfrm>
          <a:prstGeom prst="rect">
            <a:avLst/>
          </a:prstGeom>
          <a:noFill/>
        </p:spPr>
      </p:pic>
      <p:pic>
        <p:nvPicPr>
          <p:cNvPr id="30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/>
          <a:srcRect l="10872" r="7886" b="13689"/>
          <a:stretch>
            <a:fillRect/>
          </a:stretch>
        </p:blipFill>
        <p:spPr bwMode="auto">
          <a:xfrm>
            <a:off x="8027988" y="5876925"/>
            <a:ext cx="863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3850" y="5883275"/>
            <a:ext cx="1152525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тлично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78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8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965</TotalTime>
  <Words>570</Words>
  <Application>Microsoft Office PowerPoint</Application>
  <PresentationFormat>Экран (4:3)</PresentationFormat>
  <Paragraphs>168</Paragraphs>
  <Slides>18</Slides>
  <Notes>0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Batang</vt:lpstr>
      <vt:lpstr>Arial</vt:lpstr>
      <vt:lpstr>Book Antiqua</vt:lpstr>
      <vt:lpstr>Calibri</vt:lpstr>
      <vt:lpstr>Georgia</vt:lpstr>
      <vt:lpstr>Shonar Bangla</vt:lpstr>
      <vt:lpstr>Times New Roman</vt:lpstr>
      <vt:lpstr>Тема Office</vt:lpstr>
      <vt:lpstr>Слайд</vt:lpstr>
      <vt:lpstr>Презентация PowerPoint</vt:lpstr>
      <vt:lpstr>Презентация PowerPoint</vt:lpstr>
      <vt:lpstr>      Телефон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DreamLair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настя</dc:creator>
  <cp:lastModifiedBy>Ден</cp:lastModifiedBy>
  <cp:revision>108</cp:revision>
  <dcterms:created xsi:type="dcterms:W3CDTF">2014-10-01T15:15:29Z</dcterms:created>
  <dcterms:modified xsi:type="dcterms:W3CDTF">2015-09-27T16:00:50Z</dcterms:modified>
</cp:coreProperties>
</file>