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64" r:id="rId2"/>
    <p:sldId id="280" r:id="rId3"/>
    <p:sldId id="308" r:id="rId4"/>
    <p:sldId id="260" r:id="rId5"/>
    <p:sldId id="304" r:id="rId6"/>
    <p:sldId id="259" r:id="rId7"/>
    <p:sldId id="291" r:id="rId8"/>
    <p:sldId id="305" r:id="rId9"/>
    <p:sldId id="303" r:id="rId10"/>
    <p:sldId id="306" r:id="rId11"/>
    <p:sldId id="300" r:id="rId12"/>
    <p:sldId id="282" r:id="rId13"/>
    <p:sldId id="292" r:id="rId14"/>
    <p:sldId id="278" r:id="rId15"/>
    <p:sldId id="294" r:id="rId16"/>
    <p:sldId id="299" r:id="rId17"/>
    <p:sldId id="296" r:id="rId18"/>
    <p:sldId id="30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2B46FC-DD41-416C-91EF-20DDA8F6EF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D800-1457-4410-9B61-B5B1350CA4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2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74AA7-EC87-44F3-9AA3-73AD23365D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57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82685-9911-492C-84C4-2EFCE88EE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14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EDA8F-B12D-48D2-860A-817021BFB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88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D8FA3-B9EB-4C0F-AA74-CAE5CA5AB5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70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E1A9B-3E98-4203-A681-A0BC95066E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85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CCB7D-2D90-4C0D-8148-0DAE39262A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13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2271-148D-4FC6-AE66-02D31B6569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38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D8D7-8A88-4BF7-8BFB-E07A055DBE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30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977CD-FC63-4A5C-B268-FA38E669CF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6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E8108D5-5AFB-40B1-8CA4-752D7B819A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smiles.33b.ru/smile.10633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4213"/>
            <a:ext cx="8382000" cy="1630362"/>
          </a:xfrm>
        </p:spPr>
        <p:txBody>
          <a:bodyPr/>
          <a:lstStyle/>
          <a:p>
            <a:r>
              <a:rPr lang="ru-RU" altLang="ru-RU" sz="4800" b="1" dirty="0" smtClean="0"/>
              <a:t>Кружок</a:t>
            </a:r>
            <a:br>
              <a:rPr lang="ru-RU" altLang="ru-RU" sz="4800" b="1" dirty="0" smtClean="0"/>
            </a:br>
            <a:r>
              <a:rPr lang="ru-RU" altLang="ru-RU" sz="4800" b="1" dirty="0" smtClean="0"/>
              <a:t> « Ловкие пальчики»</a:t>
            </a:r>
            <a:br>
              <a:rPr lang="ru-RU" altLang="ru-RU" sz="4800" b="1" dirty="0" smtClean="0"/>
            </a:br>
            <a:r>
              <a:rPr lang="ru-RU" altLang="ru-RU" sz="4800" b="1" dirty="0" smtClean="0"/>
              <a:t>Развитие </a:t>
            </a:r>
            <a:r>
              <a:rPr lang="ru-RU" altLang="ru-RU" sz="4800" b="1" dirty="0"/>
              <a:t>мелкой </a:t>
            </a:r>
            <a:r>
              <a:rPr lang="ru-RU" altLang="ru-RU" sz="4800" b="1" dirty="0" smtClean="0"/>
              <a:t>моторики рук</a:t>
            </a:r>
            <a:endParaRPr lang="ru-RU" altLang="ru-RU" sz="4800" b="1" dirty="0"/>
          </a:p>
        </p:txBody>
      </p:sp>
      <p:pic>
        <p:nvPicPr>
          <p:cNvPr id="14340" name="Picture 4" descr="C:\Documents and Settings\222\&amp;Mcy;&amp;ocy;&amp;icy; &amp;dcy;&amp;ocy;&amp;kcy;&amp;ucy;&amp;mcy;&amp;iecy;&amp;ncy;&amp;tcy;&amp;ycy;\&amp;Mcy;&amp;ocy;&amp;icy; &amp;rcy;&amp;icy;&amp;scy;&amp;ucy;&amp;ncy;&amp;kcy;&amp;icy;\2008-04 (&amp;acy;&amp;pcy;&amp;rcy;)\&amp;scy;&amp;kcy;&amp;acy;&amp;ncy;&amp;icy;&amp;rcy;&amp;ocy;&amp;vcy;&amp;acy;&amp;ncy;&amp;icy;&amp;iecy;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28712"/>
            <a:ext cx="19145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Documents and Settings\222\&amp;Mcy;&amp;ocy;&amp;icy; &amp;dcy;&amp;ocy;&amp;kcy;&amp;ucy;&amp;mcy;&amp;iecy;&amp;ncy;&amp;tcy;&amp;ycy;\&amp;Mcy;&amp;ocy;&amp;icy; &amp;rcy;&amp;icy;&amp;scy;&amp;ucy;&amp;ncy;&amp;kcy;&amp;icy;\2008-04 (&amp;acy;&amp;pcy;&amp;rcy;)\&amp;scy;&amp;kcy;&amp;acy;&amp;ncy;&amp;icy;&amp;rcy;&amp;ocy;&amp;vcy;&amp;acy;&amp;ncy;&amp;icy;&amp;iecy;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4893173"/>
            <a:ext cx="20193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Documents and Settings\222\&amp;Mcy;&amp;ocy;&amp;icy; &amp;dcy;&amp;ocy;&amp;kcy;&amp;ucy;&amp;mcy;&amp;iecy;&amp;ncy;&amp;tcy;&amp;ycy;\&amp;Mcy;&amp;ocy;&amp;icy; &amp;rcy;&amp;icy;&amp;scy;&amp;ucy;&amp;ncy;&amp;kcy;&amp;icy;\2008-04 (&amp;acy;&amp;pcy;&amp;rcy;)\&amp;scy;&amp;kcy;&amp;acy;&amp;ncy;&amp;icy;&amp;rcy;&amp;ocy;&amp;vcy;&amp;acy;&amp;ncy;&amp;icy;&amp;iecy;0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56102"/>
            <a:ext cx="2133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Documents and Settings\222\&amp;Mcy;&amp;ocy;&amp;icy; &amp;dcy;&amp;ocy;&amp;kcy;&amp;ucy;&amp;mcy;&amp;iecy;&amp;ncy;&amp;tcy;&amp;ycy;\&amp;Mcy;&amp;ocy;&amp;icy; &amp;rcy;&amp;icy;&amp;scy;&amp;ucy;&amp;ncy;&amp;kcy;&amp;icy;\2008-04 (&amp;acy;&amp;pcy;&amp;rcy;)\&amp;scy;&amp;kcy;&amp;acy;&amp;ncy;&amp;icy;&amp;rcy;&amp;ocy;&amp;vcy;&amp;acy;&amp;ncy;&amp;icy;&amp;iecy;0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895600"/>
            <a:ext cx="21240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8863" y="317438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24500" cmpd="dbl">
                  <a:solidFill>
                    <a:srgbClr val="AC66BB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C66BB">
                        <a:tint val="10000"/>
                        <a:satMod val="155000"/>
                      </a:srgbClr>
                    </a:gs>
                    <a:gs pos="60000">
                      <a:srgbClr val="AC66BB">
                        <a:tint val="30000"/>
                        <a:satMod val="155000"/>
                      </a:srgbClr>
                    </a:gs>
                    <a:gs pos="100000">
                      <a:srgbClr val="AC66BB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/>
              </a:rPr>
              <a:t>у </a:t>
            </a:r>
            <a:r>
              <a:rPr lang="ru-RU" sz="5400" b="1" dirty="0">
                <a:ln w="24500" cmpd="dbl">
                  <a:solidFill>
                    <a:srgbClr val="AC66BB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C66BB">
                        <a:tint val="10000"/>
                        <a:satMod val="155000"/>
                      </a:srgbClr>
                    </a:gs>
                    <a:gs pos="60000">
                      <a:srgbClr val="AC66BB">
                        <a:tint val="30000"/>
                        <a:satMod val="155000"/>
                      </a:srgbClr>
                    </a:gs>
                    <a:gs pos="100000">
                      <a:srgbClr val="AC66BB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/>
              </a:rPr>
              <a:t>детей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24500" cmpd="dbl">
                  <a:solidFill>
                    <a:srgbClr val="AC66BB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C66BB">
                        <a:tint val="10000"/>
                        <a:satMod val="155000"/>
                      </a:srgbClr>
                    </a:gs>
                    <a:gs pos="60000">
                      <a:srgbClr val="AC66BB">
                        <a:tint val="30000"/>
                        <a:satMod val="155000"/>
                      </a:srgbClr>
                    </a:gs>
                    <a:gs pos="100000">
                      <a:srgbClr val="AC66BB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/>
              </a:rPr>
              <a:t>5 - 7 </a:t>
            </a:r>
            <a:r>
              <a:rPr lang="ru-RU" sz="5400" b="1" dirty="0">
                <a:ln w="24500" cmpd="dbl">
                  <a:solidFill>
                    <a:srgbClr val="AC66BB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AC66BB">
                        <a:tint val="10000"/>
                        <a:satMod val="155000"/>
                      </a:srgbClr>
                    </a:gs>
                    <a:gs pos="60000">
                      <a:srgbClr val="AC66BB">
                        <a:tint val="30000"/>
                        <a:satMod val="155000"/>
                      </a:srgbClr>
                    </a:gs>
                    <a:gs pos="100000">
                      <a:srgbClr val="AC66BB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/>
              </a:rPr>
              <a:t>лет.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3108" y="5905827"/>
            <a:ext cx="298351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МБДОУ д/с « Колокольчик»</a:t>
            </a:r>
            <a:endParaRPr lang="ru-RU" sz="1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Методика программы позволяет детям  </a:t>
            </a:r>
          </a:p>
          <a:p>
            <a:r>
              <a:rPr lang="ru-RU" sz="2400" dirty="0" smtClean="0"/>
              <a:t>                        интенсивно заниматься и не утомляться</a:t>
            </a:r>
          </a:p>
          <a:p>
            <a:r>
              <a:rPr lang="ru-RU" sz="2400" dirty="0" smtClean="0"/>
              <a:t>                        за счет постоянной смены</a:t>
            </a:r>
          </a:p>
          <a:p>
            <a:r>
              <a:rPr lang="ru-RU" sz="2400" dirty="0" smtClean="0"/>
              <a:t>                        видов деятельности и </a:t>
            </a:r>
          </a:p>
          <a:p>
            <a:r>
              <a:rPr lang="ru-RU" sz="2400" dirty="0" smtClean="0"/>
              <a:t>                        переключения внимания. </a:t>
            </a:r>
          </a:p>
          <a:p>
            <a:endParaRPr lang="ru-RU" sz="2400" dirty="0" smtClean="0"/>
          </a:p>
          <a:p>
            <a:r>
              <a:rPr lang="ru-RU" sz="2400" dirty="0" smtClean="0"/>
              <a:t>Занятия по данной программе проводятся в игровой форме. Во время игры, максимально реализуется ситуация успеха, следовательно, работа происходит естественно, не возникает психического напряжения. Все игры и задания безопасны для жизни и здоровья детей.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120368"/>
            <a:ext cx="2324100" cy="2699532"/>
          </a:xfrm>
          <a:prstGeom prst="rect">
            <a:avLst/>
          </a:prstGeom>
        </p:spPr>
      </p:pic>
      <p:pic>
        <p:nvPicPr>
          <p:cNvPr id="7" name="Picture 7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9018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 descr="slid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734" cy="61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slide-5-6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4545" b="34783"/>
          <a:stretch/>
        </p:blipFill>
        <p:spPr bwMode="auto">
          <a:xfrm>
            <a:off x="2209800" y="350175"/>
            <a:ext cx="4495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76600"/>
            <a:ext cx="4041919" cy="2954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10000"/>
            <a:ext cx="3401863" cy="2286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400" y="4495800"/>
            <a:ext cx="2438400" cy="9144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Функциональные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застежки, игры-шнуровки.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8386">
            <a:off x="5679053" y="-491060"/>
            <a:ext cx="3644949" cy="3672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60461">
            <a:off x="-372622" y="-527810"/>
            <a:ext cx="3413645" cy="34346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30782"/>
            <a:ext cx="3238500" cy="2569210"/>
          </a:xfrm>
          <a:prstGeom prst="rect">
            <a:avLst/>
          </a:prstGeom>
        </p:spPr>
      </p:pic>
      <p:pic>
        <p:nvPicPr>
          <p:cNvPr id="48134" name="Picture 6" descr="slide-8-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9164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52400"/>
            <a:ext cx="2923696" cy="1992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67500"/>
          <a:stretch/>
        </p:blipFill>
        <p:spPr>
          <a:xfrm>
            <a:off x="152400" y="3587461"/>
            <a:ext cx="3955869" cy="2514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572000"/>
            <a:ext cx="2703896" cy="21068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slide-12-6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2"/>
          <a:stretch/>
        </p:blipFill>
        <p:spPr bwMode="auto">
          <a:xfrm>
            <a:off x="269034" y="381000"/>
            <a:ext cx="364671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im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"/>
            <a:ext cx="353568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81" y="3657600"/>
            <a:ext cx="3740020" cy="2133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29000"/>
            <a:ext cx="3737172" cy="27434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4419600"/>
            <a:ext cx="32766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Кинезиологические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упражнения.</a:t>
            </a:r>
          </a:p>
          <a:p>
            <a:pPr algn="ctr"/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Кинезиология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- это наука о мышцах и выполняемых ими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движениях.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807" r="11734" b="35000"/>
          <a:stretch/>
        </p:blipFill>
        <p:spPr>
          <a:xfrm>
            <a:off x="241041" y="685800"/>
            <a:ext cx="3347198" cy="198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4" y="3733800"/>
            <a:ext cx="3398295" cy="2286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376" y="4419600"/>
            <a:ext cx="3124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-игры с прищепками</a:t>
            </a:r>
            <a:endParaRPr lang="ru-RU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27" y="304800"/>
            <a:ext cx="3738047" cy="2590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229" y="3200400"/>
            <a:ext cx="3200400" cy="318342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3045236" cy="2551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31370"/>
            <a:ext cx="3401863" cy="22861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4" y="3962202"/>
            <a:ext cx="3401863" cy="22861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4400" y="1219200"/>
            <a:ext cx="25908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Рисование, лепка, аппликация.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400" y="4572000"/>
            <a:ext cx="25908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Игры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 пеком и водой, с крупами, сухие бассейны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572000"/>
            <a:ext cx="3353379" cy="2235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512" y="2625768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93914" y="2286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</a:rPr>
              <a:t>   </a:t>
            </a:r>
            <a:r>
              <a:rPr lang="ru-RU" altLang="ru-RU" sz="2800" b="1" dirty="0" smtClean="0">
                <a:latin typeface="Times New Roman" panose="02020603050405020304" pitchFamily="18" charset="0"/>
              </a:rPr>
              <a:t>Умелыми пальцы становятся не сразу. Результаты работы не всегда проявляются быстро. Работа по развитию движений рук должна проводиться регулярно и целенаправленно, тогда будет достигнут наибольший эффект.</a:t>
            </a:r>
          </a:p>
          <a:p>
            <a:pPr>
              <a:lnSpc>
                <a:spcPct val="80000"/>
              </a:lnSpc>
              <a:buNone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</a:rPr>
              <a:t>    Общее моторное отставание наблюдается у большинства  современных детей , слабую руку дошкольника нужно и необходимо развивать : каждый день , каждый час , каждую минуту .</a:t>
            </a:r>
          </a:p>
          <a:p>
            <a:pPr>
              <a:lnSpc>
                <a:spcPct val="80000"/>
              </a:lnSpc>
              <a:buNone/>
            </a:pPr>
            <a:endParaRPr lang="ru-RU" altLang="ru-RU" sz="28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648200"/>
            <a:ext cx="2105660" cy="2114470"/>
          </a:xfrm>
          <a:prstGeom prst="rect">
            <a:avLst/>
          </a:prstGeom>
        </p:spPr>
      </p:pic>
      <p:pic>
        <p:nvPicPr>
          <p:cNvPr id="4" name="Picture 11" descr="waveha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14" y="5334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waveha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4" y="5344884"/>
            <a:ext cx="2002975" cy="15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304800"/>
            <a:ext cx="52758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БЛАГОДАРИМ</a:t>
            </a:r>
          </a:p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ВНИМАНИЕ!!!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10" descr="карандаш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7290">
            <a:off x="3880123" y="2998133"/>
            <a:ext cx="3315646" cy="301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295400"/>
          </a:xfrm>
        </p:spPr>
        <p:txBody>
          <a:bodyPr/>
          <a:lstStyle/>
          <a:p>
            <a:r>
              <a:rPr lang="ru-RU" altLang="ru-RU" sz="2400" b="1" dirty="0" smtClean="0"/>
              <a:t>« Ум ребенка находится на кончиках его пальцев »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В. А. Сухомлинский</a:t>
            </a:r>
            <a:endParaRPr lang="ru-RU" alt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219200"/>
            <a:ext cx="9144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Ребенок постоянно изучает , постигает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окружающий мир .Основной метод накопления информации –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прикосновения. Ребенку необходимо все хватать , трогать ,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гладить</a:t>
            </a:r>
            <a:r>
              <a:rPr lang="ru-RU" alt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 </a:t>
            </a:r>
            <a:endParaRPr lang="ru-RU" altLang="ru-RU" sz="2400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У </a:t>
            </a:r>
            <a:r>
              <a:rPr lang="ru-RU" altLang="ru-RU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большинства детей пальцы мало подвижны, движение их отличаются неточностью или несогласованностью. Вот почему в последнее время развитию мелкой  моторики педагоги и психологи все больше уделают внимание.</a:t>
            </a: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         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Мелкая </a:t>
            </a:r>
            <a:r>
              <a:rPr lang="ru-RU" alt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моторика – 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это </a:t>
            </a:r>
            <a:r>
              <a:rPr lang="ru-RU" alt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скоординированные движения 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r>
              <a:rPr lang="ru-RU" alt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кистей </a:t>
            </a:r>
            <a:r>
              <a:rPr lang="ru-RU" alt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рук и мелких мышц пальцев. </a:t>
            </a: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endParaRPr lang="ru-RU" alt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00CCFF"/>
              </a:buClr>
              <a:buSzPct val="65000"/>
            </a:pPr>
            <a:endParaRPr lang="ru-RU" altLang="ru-RU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038600"/>
            <a:ext cx="2209800" cy="2523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75438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Учеными доказано, что </a:t>
            </a:r>
            <a:r>
              <a:rPr lang="ru-RU" dirty="0" smtClean="0"/>
              <a:t>от </a:t>
            </a:r>
            <a:r>
              <a:rPr lang="ru-RU" dirty="0"/>
              <a:t>развития мелкой моторики напрямую зависит работа речевых и мыслительных центров головного мозга. </a:t>
            </a:r>
            <a:r>
              <a:rPr lang="ru-RU" dirty="0" smtClean="0"/>
              <a:t>Чтобы </a:t>
            </a:r>
            <a:r>
              <a:rPr lang="ru-RU" dirty="0"/>
              <a:t>стимулировать развитие речи у ребенка, важно </a:t>
            </a:r>
          </a:p>
          <a:p>
            <a:r>
              <a:rPr lang="ru-RU" dirty="0"/>
              <a:t>развивать  мелкую моторику. 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>Развитие мелкой моторики необходимо для стимуляции мозговой</a:t>
            </a:r>
          </a:p>
          <a:p>
            <a:r>
              <a:rPr lang="ru-RU" dirty="0"/>
              <a:t> деятельности и для развития интеллектуальных способностей. 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Навыки моторики помогают ребенку исследовать, сравнивать, классифицировать и тем самым позволяют ему лучше понять мир, в котором он живет.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развития мелкой моторики зависит подготовленность руки к письму. </a:t>
            </a:r>
            <a:endParaRPr lang="ru-RU" dirty="0" smtClean="0"/>
          </a:p>
          <a:p>
            <a:endParaRPr lang="ru-RU" dirty="0" smtClean="0"/>
          </a:p>
          <a:p>
            <a:r>
              <a:rPr lang="ru-RU" i="1" dirty="0"/>
              <a:t>К 6 - 7 годам в основном заканчивается созревание соответствующих зон головного мозга развития мелких мышц кисти. Поэтому работа по развитию мелкой моторики должна начаться задолго до поступления ребенка в школу. </a:t>
            </a:r>
          </a:p>
          <a:p>
            <a:endParaRPr lang="ru-RU" i="1" dirty="0"/>
          </a:p>
          <a:p>
            <a:r>
              <a:rPr lang="ru-RU" i="1" dirty="0" smtClean="0"/>
              <a:t>Очень </a:t>
            </a:r>
            <a:r>
              <a:rPr lang="ru-RU" i="1" dirty="0"/>
              <a:t>важно в дошкольном возрасте как можно раньше создавать условия для накопления ребенком двигательного и практического опыта, развивать навыки ручной умелости, формировать механизмы, необходимые для будущего овладения письмом.</a:t>
            </a:r>
            <a:endParaRPr lang="ru-RU" i="1" dirty="0" smtClean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895451"/>
            <a:ext cx="15295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&amp;Icy;&amp;gcy;&amp;rcy;&amp;ucy;&amp;shcy;&amp;kcy;&amp;icy; &amp;dcy;&amp;lcy;&amp;yacy; &amp;rcy;&amp;acy;&amp;zcy;&amp;vcy;&amp;icy;&amp;tcy;&amp;icy;&amp;yacy; &amp;mcy;&amp;iecy;&amp;lcy;&amp;kcy;&amp;ocy;&amp;jcy; &amp;mcy;&amp;ocy;&amp;tcy;&amp;ocy;&amp;rcy;&amp;icy;&amp;kcy;&amp;icy; &amp;rcy;&amp;ucy;&amp;kcy; &amp;ucy; &amp;dcy;&amp;iecy;&amp;tcy;&amp;iecy;&amp;jcy; 1-3 &amp;gcy;&amp;ocy;&amp;d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996604"/>
            <a:ext cx="2714625" cy="17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52400" y="0"/>
            <a:ext cx="8991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Работа по развитию мелкой моторики включает несколько направлений:</a:t>
            </a:r>
          </a:p>
          <a:p>
            <a:pPr algn="ctr"/>
            <a:endParaRPr lang="ru-RU" altLang="ru-RU" sz="20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развитие ручной умелости </a:t>
            </a:r>
          </a:p>
          <a:p>
            <a:r>
              <a:rPr lang="ru-RU" altLang="ru-RU" i="1" dirty="0" smtClean="0">
                <a:latin typeface="Arial" panose="020B0604020202020204" pitchFamily="34" charset="0"/>
              </a:rPr>
              <a:t>(создание поделок, конструирование, рисование, лепка, в которых развивается мелкая моторика, глазомер, аккуратность, умение довести начатое дело до конца, внимание, пространственная ориентация),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развитие у детей чувства ритма, умения согласовывать слово и движение в определенном ритме,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развитие графических умений</a:t>
            </a:r>
          </a:p>
          <a:p>
            <a:r>
              <a:rPr lang="ru-RU" altLang="ru-RU" b="1" dirty="0" smtClean="0">
                <a:latin typeface="Arial" panose="020B0604020202020204" pitchFamily="34" charset="0"/>
              </a:rPr>
              <a:t> </a:t>
            </a:r>
            <a:r>
              <a:rPr lang="ru-RU" altLang="ru-RU" i="1" dirty="0" smtClean="0">
                <a:latin typeface="Arial" panose="020B0604020202020204" pitchFamily="34" charset="0"/>
              </a:rPr>
              <a:t>(это происходит в процессе рисования и графических работ – рисование по клеточкам, раскрашивание, штриховки и других видов заданий),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alt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развитие пространственной ориентации</a:t>
            </a:r>
          </a:p>
          <a:p>
            <a:r>
              <a:rPr lang="ru-RU" altLang="ru-RU" b="1" dirty="0" smtClean="0">
                <a:latin typeface="Arial" panose="020B0604020202020204" pitchFamily="34" charset="0"/>
              </a:rPr>
              <a:t> </a:t>
            </a:r>
            <a:r>
              <a:rPr lang="ru-RU" altLang="ru-RU" i="1" dirty="0" smtClean="0">
                <a:latin typeface="Arial" panose="020B0604020202020204" pitchFamily="34" charset="0"/>
              </a:rPr>
              <a:t>(умение ориентироваться на листе бумаги: справа, слева, в верхнем правом углу, посередине, в верхней строчке, в нижней строчке) </a:t>
            </a:r>
            <a:r>
              <a:rPr lang="ru-RU" alt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altLang="ru-RU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228600"/>
            <a:ext cx="9448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Занятия не ставят своей целью</a:t>
            </a:r>
          </a:p>
          <a:p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научить ребенка писать. </a:t>
            </a:r>
          </a:p>
          <a:p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Этот процесс длительный и непростой. </a:t>
            </a:r>
            <a:endParaRPr lang="ru-RU" sz="20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наших занятиях мы имеем возможность </a:t>
            </a:r>
            <a:endParaRPr lang="ru-RU" sz="20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развивать </a:t>
            </a:r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мелкую моторику рук, </a:t>
            </a:r>
            <a:endParaRPr lang="ru-RU" sz="20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тем </a:t>
            </a:r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самым, осуществить </a:t>
            </a:r>
            <a:endParaRPr lang="ru-RU" sz="20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этап </a:t>
            </a:r>
            <a:r>
              <a:rPr lang="ru-RU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подготовки руки к письму.</a:t>
            </a:r>
            <a:endParaRPr lang="ru-RU" sz="2000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ru-RU" sz="4000" b="1" i="1" dirty="0" smtClean="0"/>
              <a:t>      </a:t>
            </a:r>
          </a:p>
          <a:p>
            <a:r>
              <a:rPr lang="ru-RU" sz="4000" b="1" i="1" dirty="0" smtClean="0"/>
              <a:t>     Цель</a:t>
            </a:r>
            <a:r>
              <a:rPr lang="ru-RU" sz="4000" b="1" i="1" dirty="0"/>
              <a:t>: </a:t>
            </a:r>
          </a:p>
          <a:p>
            <a:r>
              <a:rPr lang="ru-RU" sz="2800" dirty="0" smtClean="0"/>
              <a:t>       Развитие </a:t>
            </a:r>
            <a:r>
              <a:rPr lang="ru-RU" sz="2800" dirty="0"/>
              <a:t>мелкой моторики и движений </a:t>
            </a:r>
            <a:endParaRPr lang="ru-RU" sz="2800" dirty="0" smtClean="0"/>
          </a:p>
          <a:p>
            <a:r>
              <a:rPr lang="ru-RU" sz="2800" dirty="0" smtClean="0"/>
              <a:t>       пальцев рук</a:t>
            </a:r>
            <a:r>
              <a:rPr lang="ru-RU" sz="2800" dirty="0"/>
              <a:t>, </a:t>
            </a:r>
            <a:r>
              <a:rPr lang="ru-RU" sz="2800" dirty="0" smtClean="0"/>
              <a:t>ручной </a:t>
            </a:r>
            <a:r>
              <a:rPr lang="ru-RU" sz="2800" dirty="0"/>
              <a:t>умелости через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выполнение  предметно- практических </a:t>
            </a:r>
            <a:r>
              <a:rPr lang="ru-RU" sz="2800" dirty="0"/>
              <a:t>действий.  </a:t>
            </a:r>
          </a:p>
          <a:p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6" descr="Mail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44406"/>
            <a:ext cx="1828800" cy="230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429000"/>
            <a:ext cx="7524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599"/>
            <a:ext cx="3677849" cy="52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-47654"/>
            <a:ext cx="5562600" cy="760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sz="3200" b="1" dirty="0" smtClean="0">
                <a:latin typeface="Times New Roman" panose="02020603050405020304" pitchFamily="18" charset="0"/>
              </a:rPr>
              <a:t>  Задачи: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Учить детей владеть графическими навыками: штриховка, обводить контуры предмета по точкам, дорисовывать предметы, раскрашивать картинки.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Учить работать с бумагой, пластилином, осваивать различные виды сгибания (оригами).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Обогащать тактильный опыт детей: учить узнавать на ощупь предметы и материалы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Развивать умение производить точные движения кистью и пальцами рук.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Развивать способности координированной работы рук со зрительным восприятием.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Воспитывать в детях аккуратность, усидчивость, добросовестное отношение к работе.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Воспитывать внимательность к выполнению заданий.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Воспитывать уважительное отношение к своему и чужому труду.</a:t>
            </a:r>
          </a:p>
          <a:p>
            <a:endParaRPr lang="ru-RU" altLang="ru-RU" sz="1400" dirty="0" smtClean="0">
              <a:latin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</a:rPr>
              <a:t> 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endParaRPr lang="ru-RU" altLang="ru-RU" sz="1400" dirty="0">
              <a:latin typeface="Times New Roman" panose="02020603050405020304" pitchFamily="18" charset="0"/>
            </a:endParaRPr>
          </a:p>
          <a:p>
            <a:endParaRPr lang="ru-RU" altLang="ru-RU" sz="1400" dirty="0">
              <a:latin typeface="Arial" panose="020B0604020202020204" pitchFamily="34" charset="0"/>
            </a:endParaRPr>
          </a:p>
        </p:txBody>
      </p:sp>
      <p:pic>
        <p:nvPicPr>
          <p:cNvPr id="4" name="Picture 23" descr="карандаш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199"/>
            <a:ext cx="990600" cy="113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1200" y="147735"/>
            <a:ext cx="32206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программа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04800"/>
            <a:ext cx="8001000" cy="3124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4000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   Срок реализации данной дополнительной образовательной программы 2 года.</a:t>
            </a:r>
          </a:p>
          <a:p>
            <a:pPr>
              <a:lnSpc>
                <a:spcPct val="80000"/>
              </a:lnSpc>
              <a:buNone/>
            </a:pPr>
            <a:endParaRPr lang="ru-RU" sz="4000" b="1" i="1" dirty="0" smtClean="0">
              <a:solidFill>
                <a:schemeClr val="tx2">
                  <a:lumMod val="90000"/>
                </a:schemeClr>
              </a:solidFill>
              <a:effectLst/>
              <a:latin typeface="Trebuchet MS"/>
              <a:ea typeface="+mj-ea"/>
              <a:cs typeface="+mj-cs"/>
            </a:endParaRPr>
          </a:p>
          <a:p>
            <a:pPr>
              <a:lnSpc>
                <a:spcPct val="80000"/>
              </a:lnSpc>
              <a:buNone/>
            </a:pPr>
            <a:r>
              <a:rPr lang="ru-RU" sz="4000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   Программа кружка предполагает </a:t>
            </a:r>
            <a:r>
              <a:rPr lang="ru-RU" sz="4000" b="1" i="1" dirty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проведение одного занятия в </a:t>
            </a:r>
            <a:r>
              <a:rPr lang="ru-RU" sz="4000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неделю, во второй половине дня.</a:t>
            </a:r>
            <a:r>
              <a:rPr lang="ru-RU" sz="4000" b="1" i="1" dirty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/>
            </a:r>
            <a:br>
              <a:rPr lang="ru-RU" sz="4000" b="1" i="1" dirty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</a:br>
            <a:r>
              <a:rPr lang="ru-RU" sz="4000" b="1" i="1" dirty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/>
            </a:r>
            <a:br>
              <a:rPr lang="ru-RU" sz="4000" b="1" i="1" dirty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</a:br>
            <a:r>
              <a:rPr lang="ru-RU" sz="4000" b="1" i="1" dirty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 Время занятий </a:t>
            </a:r>
            <a:r>
              <a:rPr lang="ru-RU" sz="4000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20 </a:t>
            </a:r>
            <a:r>
              <a:rPr lang="ru-RU" sz="4000" b="1" i="1" dirty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мин</a:t>
            </a:r>
            <a:r>
              <a:rPr lang="ru-RU" sz="4000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.</a:t>
            </a:r>
            <a:endParaRPr lang="ru-RU" sz="4000" b="1" i="1" dirty="0">
              <a:solidFill>
                <a:schemeClr val="tx2">
                  <a:lumMod val="90000"/>
                </a:schemeClr>
              </a:solidFill>
              <a:effectLst/>
              <a:latin typeface="Trebuchet MS"/>
              <a:ea typeface="+mj-ea"/>
              <a:cs typeface="+mj-cs"/>
            </a:endParaRPr>
          </a:p>
          <a:p>
            <a:pPr>
              <a:lnSpc>
                <a:spcPct val="80000"/>
              </a:lnSpc>
              <a:buNone/>
            </a:pPr>
            <a:r>
              <a:rPr lang="ru-RU" sz="4000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Руководитель: </a:t>
            </a:r>
            <a:r>
              <a:rPr lang="ru-RU" b="1" i="1" dirty="0" err="1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Старчикова</a:t>
            </a: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rebuchet MS"/>
                <a:ea typeface="+mj-ea"/>
                <a:cs typeface="+mj-cs"/>
              </a:rPr>
              <a:t> Т. Н.</a:t>
            </a:r>
          </a:p>
          <a:p>
            <a:pPr>
              <a:lnSpc>
                <a:spcPct val="80000"/>
              </a:lnSpc>
              <a:buNone/>
            </a:pPr>
            <a:endParaRPr lang="ru-RU" sz="4000" b="1" i="1" dirty="0" smtClean="0">
              <a:solidFill>
                <a:schemeClr val="tx2">
                  <a:lumMod val="90000"/>
                </a:schemeClr>
              </a:solidFill>
              <a:effectLst/>
              <a:latin typeface="Trebuchet MS"/>
              <a:ea typeface="+mj-ea"/>
              <a:cs typeface="+mj-cs"/>
            </a:endParaRPr>
          </a:p>
          <a:p>
            <a:pPr>
              <a:lnSpc>
                <a:spcPct val="80000"/>
              </a:lnSpc>
              <a:buNone/>
            </a:pPr>
            <a:endParaRPr lang="ru-RU" sz="4000" b="1" i="1" dirty="0" smtClean="0">
              <a:solidFill>
                <a:schemeClr val="tx2">
                  <a:lumMod val="90000"/>
                </a:schemeClr>
              </a:solidFill>
              <a:effectLst/>
              <a:latin typeface="Trebuchet MS"/>
              <a:ea typeface="+mj-ea"/>
              <a:cs typeface="+mj-cs"/>
            </a:endParaRPr>
          </a:p>
          <a:p>
            <a:pPr>
              <a:lnSpc>
                <a:spcPct val="80000"/>
              </a:lnSpc>
              <a:buNone/>
            </a:pPr>
            <a:endParaRPr lang="ru-RU" sz="4000" b="1" i="1" dirty="0">
              <a:solidFill>
                <a:schemeClr val="tx2">
                  <a:lumMod val="90000"/>
                </a:schemeClr>
              </a:solidFill>
              <a:effectLst/>
              <a:latin typeface="Trebuchet MS"/>
              <a:ea typeface="+mj-ea"/>
              <a:cs typeface="+mj-cs"/>
            </a:endParaRPr>
          </a:p>
          <a:p>
            <a:pPr>
              <a:lnSpc>
                <a:spcPct val="80000"/>
              </a:lnSpc>
              <a:buNone/>
            </a:pPr>
            <a:r>
              <a:rPr lang="ru-RU" sz="4000" dirty="0">
                <a:solidFill>
                  <a:prstClr val="black"/>
                </a:solidFill>
                <a:effectLst/>
                <a:latin typeface="Trebuchet MS"/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ffectLst/>
                <a:latin typeface="Trebuchet MS"/>
                <a:ea typeface="+mj-ea"/>
                <a:cs typeface="+mj-cs"/>
              </a:rPr>
            </a:br>
            <a:endParaRPr lang="ru-RU" altLang="ru-RU" sz="2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4" descr="252042d5317de347c3fa3dcb18c9fd2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82588"/>
            <a:ext cx="8461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d6b791fab28f98d14ef27906f4206b3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" y="3124200"/>
            <a:ext cx="132291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1043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Форма обучения:</a:t>
            </a:r>
          </a:p>
          <a:p>
            <a:r>
              <a:rPr lang="ru-RU" sz="3200" dirty="0" smtClean="0">
                <a:latin typeface="Cambria" panose="02040503050406030204" pitchFamily="18" charset="0"/>
              </a:rPr>
              <a:t>совместная деятельность педагога</a:t>
            </a:r>
          </a:p>
          <a:p>
            <a:r>
              <a:rPr lang="ru-RU" sz="3200" dirty="0" smtClean="0">
                <a:latin typeface="Cambria" panose="02040503050406030204" pitchFamily="18" charset="0"/>
              </a:rPr>
              <a:t> и ребенка в форме кружковой работы.</a:t>
            </a:r>
          </a:p>
          <a:p>
            <a:endParaRPr lang="ru-RU" sz="3200" dirty="0" smtClean="0">
              <a:latin typeface="Cambria" panose="020405030504060302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90000"/>
                  </a:schemeClr>
                </a:solidFill>
                <a:latin typeface="Cambria" panose="02040503050406030204" pitchFamily="18" charset="0"/>
              </a:rPr>
              <a:t> Формы работы: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 Игры.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 Беседы, показ, работа с наглядным материалом.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 Практические упражнения для отработки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 необходимых навыков.    </a:t>
            </a:r>
          </a:p>
          <a:p>
            <a:r>
              <a:rPr lang="ru-RU" sz="2800" dirty="0" smtClean="0">
                <a:latin typeface="Cambria" panose="02040503050406030204" pitchFamily="18" charset="0"/>
              </a:rPr>
              <a:t> Чтение и заучивание художественной литературы.</a:t>
            </a:r>
            <a:endParaRPr lang="ru-RU" sz="28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333" r="16667"/>
          <a:stretch/>
        </p:blipFill>
        <p:spPr>
          <a:xfrm>
            <a:off x="4191000" y="4937581"/>
            <a:ext cx="1319421" cy="1724868"/>
          </a:xfrm>
          <a:prstGeom prst="rect">
            <a:avLst/>
          </a:prstGeom>
        </p:spPr>
      </p:pic>
      <p:pic>
        <p:nvPicPr>
          <p:cNvPr id="8" name="Picture 3" descr="strelki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" y="4591242"/>
            <a:ext cx="523875" cy="1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trelki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" y="3733800"/>
            <a:ext cx="503912" cy="1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strelki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276600"/>
            <a:ext cx="47625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trelki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57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" y="762000"/>
            <a:ext cx="9791700" cy="1371600"/>
          </a:xfrm>
        </p:spPr>
        <p:txBody>
          <a:bodyPr/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4572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504" y="0"/>
            <a:ext cx="6537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Структура занятий.</a:t>
            </a:r>
            <a:endParaRPr lang="ru-RU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51958" y="892553"/>
            <a:ext cx="476250" cy="682199"/>
          </a:xfrm>
          <a:prstGeom prst="straightConnector1">
            <a:avLst/>
          </a:prstGeom>
          <a:ln w="142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43809">
            <a:off x="5418638" y="793863"/>
            <a:ext cx="921280" cy="10863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400" y="1589217"/>
            <a:ext cx="8839200" cy="69865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Первый год обучения: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1.пальчиковая гимнастика, игры.</a:t>
            </a:r>
          </a:p>
          <a:p>
            <a:pPr marL="457200" indent="-457200" algn="ctr">
              <a:buFont typeface="+mj-lt"/>
              <a:buAutoNum type="arabicPeriod"/>
            </a:pPr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2.массаж кистей рук;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игры с крупой, песком, 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 мелкими предметами;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упражнения для развития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тактильной чувствительности.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3.развитие ручной умелости:</a:t>
            </a:r>
          </a:p>
          <a:p>
            <a:r>
              <a:rPr lang="ru-RU" sz="2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пластилинография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аппликация,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рисование,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конструирование,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вырезание.</a:t>
            </a:r>
          </a:p>
          <a:p>
            <a:pPr algn="ctr"/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9612" y="1574752"/>
            <a:ext cx="4299575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</a:t>
            </a:r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Второй год обучения:</a:t>
            </a:r>
          </a:p>
          <a:p>
            <a:pPr algn="ctr"/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24369" y="4648200"/>
            <a:ext cx="373531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3.развитие графических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умений:</a:t>
            </a:r>
          </a:p>
          <a:p>
            <a:r>
              <a:rPr lang="ru-RU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рисование по клеточкам,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штриховка,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раскрашивание,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рисование по трафарету,</a:t>
            </a:r>
          </a:p>
          <a:p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дорисовка.</a:t>
            </a:r>
          </a:p>
          <a:p>
            <a:pPr algn="ctr"/>
            <a:endParaRPr lang="ru-RU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2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712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Текстура</vt:lpstr>
      <vt:lpstr>Кружок  « Ловкие пальчики» Развитие мелкой моторики рук</vt:lpstr>
      <vt:lpstr>« Ум ребенка находится на кончиках его пальцев » В. А. Сухомлинский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Садик</cp:lastModifiedBy>
  <cp:revision>53</cp:revision>
  <cp:lastPrinted>1601-01-01T00:00:00Z</cp:lastPrinted>
  <dcterms:created xsi:type="dcterms:W3CDTF">1601-01-01T00:00:00Z</dcterms:created>
  <dcterms:modified xsi:type="dcterms:W3CDTF">2015-09-17T11:15:57Z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